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3"/>
  </p:notesMasterIdLst>
  <p:sldIdLst>
    <p:sldId id="256" r:id="rId5"/>
    <p:sldId id="257" r:id="rId6"/>
    <p:sldId id="279" r:id="rId7"/>
    <p:sldId id="258" r:id="rId8"/>
    <p:sldId id="259" r:id="rId9"/>
    <p:sldId id="260" r:id="rId10"/>
    <p:sldId id="263" r:id="rId11"/>
    <p:sldId id="264" r:id="rId12"/>
    <p:sldId id="265" r:id="rId13"/>
    <p:sldId id="272" r:id="rId14"/>
    <p:sldId id="276" r:id="rId15"/>
    <p:sldId id="273" r:id="rId16"/>
    <p:sldId id="270" r:id="rId17"/>
    <p:sldId id="274" r:id="rId18"/>
    <p:sldId id="275" r:id="rId19"/>
    <p:sldId id="267" r:id="rId20"/>
    <p:sldId id="277" r:id="rId21"/>
    <p:sldId id="278" r:id="rId22"/>
  </p:sldIdLst>
  <p:sldSz cx="9144000" cy="5143500" type="screen16x9"/>
  <p:notesSz cx="6858000" cy="9144000"/>
  <p:embeddedFontLst>
    <p:embeddedFont>
      <p:font typeface="Comfortaa Light" panose="020B0604020202020204" charset="0"/>
      <p:regular r:id="rId24"/>
      <p:bold r:id="rId25"/>
    </p:embeddedFont>
    <p:embeddedFont>
      <p:font typeface="Comfortaa" panose="020B0604020202020204" charset="0"/>
      <p:regular r:id="rId26"/>
      <p:bold r:id="rId27"/>
    </p:embeddedFont>
    <p:embeddedFont>
      <p:font typeface="Comfortaa SemiBold"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783E25-A549-7C74-16AF-37D1083D0A56}" v="780" dt="2024-10-01T10:24:27.779"/>
    <p1510:client id="{F1AB9E23-721B-7DED-C331-08538C6D87AE}" v="142" dt="2024-10-01T06:08:23.2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45b489f8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45b489f8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032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45b489f8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45b489f8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918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45b489f8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45b489f8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506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45b489f8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45b489f8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695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45b489f8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45b489f8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71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73fbf190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73fbf190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73fbf190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73fbf190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771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45b489f8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45b489f8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06ba6c1d6f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06ba6c1d6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f45b489f8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f45b489f8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f45b489f8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f45b489f8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71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f45b489f8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f45b489f8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817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45b489f8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45b489f8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99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127800" y="0"/>
            <a:ext cx="9271802" cy="5143500"/>
          </a:xfrm>
          <a:prstGeom prst="rect">
            <a:avLst/>
          </a:prstGeom>
          <a:noFill/>
          <a:ln>
            <a:noFill/>
          </a:ln>
        </p:spPr>
      </p:pic>
      <p:sp>
        <p:nvSpPr>
          <p:cNvPr id="57" name="Google Shape;57;p13"/>
          <p:cNvSpPr txBox="1"/>
          <p:nvPr/>
        </p:nvSpPr>
        <p:spPr>
          <a:xfrm>
            <a:off x="1458550" y="1813625"/>
            <a:ext cx="5472600" cy="746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a:solidFill>
                  <a:schemeClr val="dk1"/>
                </a:solidFill>
                <a:latin typeface="Comfortaa"/>
                <a:ea typeface="Comfortaa"/>
                <a:cs typeface="Comfortaa"/>
                <a:sym typeface="Comfortaa"/>
              </a:rPr>
              <a:t>PROBLEM SPACE</a:t>
            </a:r>
            <a:endParaRPr sz="1800" b="1" u="sng">
              <a:solidFill>
                <a:schemeClr val="dk1"/>
              </a:solidFill>
              <a:latin typeface="Comfortaa"/>
              <a:ea typeface="Comfortaa"/>
              <a:cs typeface="Comfortaa"/>
              <a:sym typeface="Comfortaa"/>
            </a:endParaRPr>
          </a:p>
          <a:p>
            <a:pPr marL="0" lvl="0" indent="0" algn="l" rtl="0">
              <a:spcBef>
                <a:spcPts val="0"/>
              </a:spcBef>
              <a:spcAft>
                <a:spcPts val="0"/>
              </a:spcAft>
              <a:buNone/>
            </a:pPr>
            <a:r>
              <a:rPr lang="en" sz="1650" i="1">
                <a:solidFill>
                  <a:schemeClr val="dk1"/>
                </a:solidFill>
                <a:latin typeface="Comfortaa"/>
                <a:ea typeface="Comfortaa"/>
                <a:cs typeface="Comfortaa"/>
                <a:sym typeface="Comfortaa"/>
              </a:rPr>
              <a:t>Solution Deck</a:t>
            </a:r>
            <a:endParaRPr sz="1650" i="1">
              <a:solidFill>
                <a:schemeClr val="dk1"/>
              </a:solidFill>
              <a:latin typeface="Comfortaa"/>
              <a:ea typeface="Comfortaa"/>
              <a:cs typeface="Comfortaa"/>
              <a:sym typeface="Comfortaa"/>
            </a:endParaRPr>
          </a:p>
        </p:txBody>
      </p:sp>
      <p:sp>
        <p:nvSpPr>
          <p:cNvPr id="58" name="Google Shape;58;p13"/>
          <p:cNvSpPr txBox="1"/>
          <p:nvPr/>
        </p:nvSpPr>
        <p:spPr>
          <a:xfrm>
            <a:off x="6144000" y="3719700"/>
            <a:ext cx="3000000" cy="1423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50">
                <a:solidFill>
                  <a:schemeClr val="lt1"/>
                </a:solidFill>
                <a:latin typeface="Comfortaa Light"/>
                <a:ea typeface="Comfortaa Light"/>
                <a:cs typeface="Comfortaa Light"/>
                <a:sym typeface="Comfortaa Light"/>
              </a:rPr>
              <a:t>GROUP -10</a:t>
            </a:r>
            <a:endParaRPr sz="1150">
              <a:solidFill>
                <a:schemeClr val="lt1"/>
              </a:solidFill>
              <a:latin typeface="Comfortaa Light"/>
              <a:ea typeface="Comfortaa Light"/>
              <a:cs typeface="Comfortaa Light"/>
              <a:sym typeface="Comfortaa Light"/>
            </a:endParaRPr>
          </a:p>
          <a:p>
            <a:pPr marL="0" lvl="0" indent="0" algn="r" rtl="0">
              <a:spcBef>
                <a:spcPts val="0"/>
              </a:spcBef>
              <a:spcAft>
                <a:spcPts val="0"/>
              </a:spcAft>
              <a:buClr>
                <a:schemeClr val="dk1"/>
              </a:buClr>
              <a:buSzPts val="1100"/>
              <a:buFont typeface="Arial"/>
              <a:buNone/>
            </a:pPr>
            <a:r>
              <a:rPr lang="en" sz="1150">
                <a:solidFill>
                  <a:schemeClr val="lt1"/>
                </a:solidFill>
                <a:latin typeface="Comfortaa Light"/>
                <a:ea typeface="Comfortaa Light"/>
                <a:cs typeface="Comfortaa Light"/>
                <a:sym typeface="Comfortaa Light"/>
              </a:rPr>
              <a:t>Prarthana.E [ST1153]</a:t>
            </a:r>
            <a:endParaRPr sz="1150">
              <a:solidFill>
                <a:schemeClr val="lt1"/>
              </a:solidFill>
              <a:latin typeface="Comfortaa Light"/>
              <a:ea typeface="Comfortaa Light"/>
              <a:cs typeface="Comfortaa Light"/>
              <a:sym typeface="Comfortaa Light"/>
            </a:endParaRPr>
          </a:p>
          <a:p>
            <a:pPr marL="0" lvl="0" indent="0" algn="r" rtl="0">
              <a:spcBef>
                <a:spcPts val="0"/>
              </a:spcBef>
              <a:spcAft>
                <a:spcPts val="0"/>
              </a:spcAft>
              <a:buClr>
                <a:schemeClr val="dk1"/>
              </a:buClr>
              <a:buSzPts val="1100"/>
              <a:buFont typeface="Arial"/>
              <a:buNone/>
            </a:pPr>
            <a:r>
              <a:rPr lang="en" sz="1150">
                <a:solidFill>
                  <a:schemeClr val="lt1"/>
                </a:solidFill>
                <a:latin typeface="Comfortaa Light"/>
                <a:ea typeface="Comfortaa Light"/>
                <a:cs typeface="Comfortaa Light"/>
                <a:sym typeface="Comfortaa Light"/>
              </a:rPr>
              <a:t>Pritha Dey [ST1156]</a:t>
            </a:r>
            <a:endParaRPr sz="1150">
              <a:solidFill>
                <a:schemeClr val="lt1"/>
              </a:solidFill>
              <a:latin typeface="Comfortaa Light"/>
              <a:ea typeface="Comfortaa Light"/>
              <a:cs typeface="Comfortaa Light"/>
              <a:sym typeface="Comfortaa Light"/>
            </a:endParaRPr>
          </a:p>
          <a:p>
            <a:pPr marL="0" lvl="0" indent="0" algn="r" rtl="0">
              <a:spcBef>
                <a:spcPts val="0"/>
              </a:spcBef>
              <a:spcAft>
                <a:spcPts val="0"/>
              </a:spcAft>
              <a:buClr>
                <a:schemeClr val="dk1"/>
              </a:buClr>
              <a:buSzPts val="1100"/>
              <a:buFont typeface="Arial"/>
              <a:buNone/>
            </a:pPr>
            <a:r>
              <a:rPr lang="en" sz="1150">
                <a:solidFill>
                  <a:schemeClr val="lt1"/>
                </a:solidFill>
                <a:latin typeface="Comfortaa Light"/>
                <a:ea typeface="Comfortaa Light"/>
                <a:cs typeface="Comfortaa Light"/>
                <a:sym typeface="Comfortaa Light"/>
              </a:rPr>
              <a:t>Shravani Prasad [ST1171]</a:t>
            </a:r>
            <a:endParaRPr sz="1150">
              <a:solidFill>
                <a:schemeClr val="lt1"/>
              </a:solidFill>
              <a:latin typeface="Comfortaa Light"/>
              <a:ea typeface="Comfortaa Light"/>
              <a:cs typeface="Comfortaa Light"/>
              <a:sym typeface="Comfortaa Light"/>
            </a:endParaRPr>
          </a:p>
          <a:p>
            <a:pPr marL="0" lvl="0" indent="0" algn="r" rtl="0">
              <a:spcBef>
                <a:spcPts val="0"/>
              </a:spcBef>
              <a:spcAft>
                <a:spcPts val="0"/>
              </a:spcAft>
              <a:buNone/>
            </a:pPr>
            <a:r>
              <a:rPr lang="en" sz="1150">
                <a:solidFill>
                  <a:schemeClr val="lt1"/>
                </a:solidFill>
                <a:latin typeface="Comfortaa Light"/>
                <a:ea typeface="Comfortaa Light"/>
                <a:cs typeface="Comfortaa Light"/>
                <a:sym typeface="Comfortaa Light"/>
              </a:rPr>
              <a:t>Vansh Daryani [ST1177]</a:t>
            </a:r>
            <a:endParaRPr sz="1150">
              <a:solidFill>
                <a:schemeClr val="lt1"/>
              </a:solidFill>
              <a:latin typeface="Comfortaa Light"/>
              <a:ea typeface="Comfortaa Light"/>
              <a:cs typeface="Comfortaa Light"/>
              <a:sym typeface="Comfortaa Light"/>
            </a:endParaRPr>
          </a:p>
          <a:p>
            <a:pPr marL="0" lvl="0" indent="0" algn="r" rtl="0">
              <a:spcBef>
                <a:spcPts val="0"/>
              </a:spcBef>
              <a:spcAft>
                <a:spcPts val="0"/>
              </a:spcAft>
              <a:buNone/>
            </a:pPr>
            <a:r>
              <a:rPr lang="en" sz="1150">
                <a:solidFill>
                  <a:schemeClr val="lt1"/>
                </a:solidFill>
                <a:latin typeface="Comfortaa Light"/>
                <a:ea typeface="Comfortaa Light"/>
                <a:cs typeface="Comfortaa Light"/>
                <a:sym typeface="Comfortaa Light"/>
              </a:rPr>
              <a:t>Harshith.S [ST1166]</a:t>
            </a:r>
            <a:endParaRPr sz="1150">
              <a:solidFill>
                <a:schemeClr val="lt1"/>
              </a:solidFill>
              <a:latin typeface="Comfortaa Light"/>
              <a:ea typeface="Comfortaa Light"/>
              <a:cs typeface="Comfortaa Light"/>
              <a:sym typeface="Comfortaa Light"/>
            </a:endParaRPr>
          </a:p>
          <a:p>
            <a:pPr marL="0" lvl="0" indent="0" algn="r" rtl="0">
              <a:spcBef>
                <a:spcPts val="0"/>
              </a:spcBef>
              <a:spcAft>
                <a:spcPts val="0"/>
              </a:spcAft>
              <a:buNone/>
            </a:pPr>
            <a:r>
              <a:rPr lang="en" sz="1150">
                <a:solidFill>
                  <a:schemeClr val="lt1"/>
                </a:solidFill>
                <a:latin typeface="Comfortaa Light"/>
                <a:ea typeface="Comfortaa Light"/>
                <a:cs typeface="Comfortaa Light"/>
                <a:sym typeface="Comfortaa Light"/>
              </a:rPr>
              <a:t>Sarthak Priyank Verma [ST1170]</a:t>
            </a:r>
            <a:endParaRPr sz="1150">
              <a:solidFill>
                <a:schemeClr val="lt1"/>
              </a:solidFill>
              <a:latin typeface="Comfortaa Light"/>
              <a:ea typeface="Comfortaa Light"/>
              <a:cs typeface="Comfortaa Light"/>
              <a:sym typeface="Comfortaa Light"/>
            </a:endParaRPr>
          </a:p>
        </p:txBody>
      </p:sp>
      <p:sp>
        <p:nvSpPr>
          <p:cNvPr id="59" name="Google Shape;59;p13"/>
          <p:cNvSpPr txBox="1"/>
          <p:nvPr/>
        </p:nvSpPr>
        <p:spPr>
          <a:xfrm>
            <a:off x="3499350" y="3989675"/>
            <a:ext cx="2145300" cy="44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rgbClr val="FFFFFF"/>
                </a:solidFill>
              </a:rPr>
              <a:t>30th September, 2024</a:t>
            </a:r>
            <a:endParaRPr sz="1500">
              <a:solidFill>
                <a:srgbClr val="FFFFFF"/>
              </a:solidFill>
            </a:endParaRPr>
          </a:p>
        </p:txBody>
      </p:sp>
      <p:sp>
        <p:nvSpPr>
          <p:cNvPr id="60" name="Google Shape;60;p13"/>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36975" y="145425"/>
            <a:ext cx="8520600" cy="572700"/>
          </a:xfrm>
          <a:prstGeom prst="rect">
            <a:avLst/>
          </a:prstGeom>
        </p:spPr>
        <p:txBody>
          <a:bodyPr spcFirstLastPara="1" wrap="square" lIns="91425" tIns="91425" rIns="91425" bIns="91425" anchor="t" anchorCtr="0">
            <a:noAutofit/>
          </a:bodyPr>
          <a:lstStyle/>
          <a:p>
            <a:pPr lvl="0">
              <a:buSzPts val="990"/>
            </a:pPr>
            <a:r>
              <a:rPr lang="en" sz="2520">
                <a:latin typeface="Comfortaa SemiBold"/>
                <a:ea typeface="Comfortaa SemiBold"/>
                <a:cs typeface="Comfortaa SemiBold"/>
                <a:sym typeface="Comfortaa SemiBold"/>
              </a:rPr>
              <a:t>React Webapp – Final Dashboard</a:t>
            </a:r>
            <a:endParaRPr sz="2520">
              <a:latin typeface="Comfortaa SemiBold"/>
              <a:ea typeface="Comfortaa SemiBold"/>
              <a:cs typeface="Comfortaa SemiBold"/>
              <a:sym typeface="Comfortaa SemiBold"/>
            </a:endParaRPr>
          </a:p>
        </p:txBody>
      </p:sp>
      <p:pic>
        <p:nvPicPr>
          <p:cNvPr id="74" name="Google Shape;74;p15"/>
          <p:cNvPicPr preferRelativeResize="0"/>
          <p:nvPr/>
        </p:nvPicPr>
        <p:blipFill>
          <a:blip r:embed="rId3">
            <a:alphaModFix/>
          </a:blip>
          <a:stretch>
            <a:fillRect/>
          </a:stretch>
        </p:blipFill>
        <p:spPr>
          <a:xfrm>
            <a:off x="8371150" y="-3705"/>
            <a:ext cx="772850" cy="718125"/>
          </a:xfrm>
          <a:prstGeom prst="rect">
            <a:avLst/>
          </a:prstGeom>
          <a:noFill/>
          <a:ln>
            <a:noFill/>
          </a:ln>
        </p:spPr>
      </p:pic>
      <p:sp>
        <p:nvSpPr>
          <p:cNvPr id="4" name="Rectangle 3"/>
          <p:cNvSpPr/>
          <p:nvPr/>
        </p:nvSpPr>
        <p:spPr>
          <a:xfrm>
            <a:off x="253744" y="717165"/>
            <a:ext cx="4240645" cy="369332"/>
          </a:xfrm>
          <a:prstGeom prst="rect">
            <a:avLst/>
          </a:prstGeom>
        </p:spPr>
        <p:txBody>
          <a:bodyPr wrap="square" lIns="91440" tIns="45720" rIns="91440" bIns="45720" anchor="t">
            <a:spAutoFit/>
          </a:bodyPr>
          <a:lstStyle/>
          <a:p>
            <a:r>
              <a:rPr lang="en-US" sz="1800" dirty="0"/>
              <a:t>Page 1(Login Page)</a:t>
            </a:r>
          </a:p>
        </p:txBody>
      </p:sp>
      <p:pic>
        <p:nvPicPr>
          <p:cNvPr id="2" name="Picture 1" descr="A login screen of a store&#10;&#10;Description automatically generated">
            <a:extLst>
              <a:ext uri="{FF2B5EF4-FFF2-40B4-BE49-F238E27FC236}">
                <a16:creationId xmlns:a16="http://schemas.microsoft.com/office/drawing/2014/main" id="{AEF6D4B9-B6E8-EC7E-C8D1-ABF72B8B6505}"/>
              </a:ext>
            </a:extLst>
          </p:cNvPr>
          <p:cNvPicPr>
            <a:picLocks noChangeAspect="1"/>
          </p:cNvPicPr>
          <p:nvPr/>
        </p:nvPicPr>
        <p:blipFill>
          <a:blip r:embed="rId4"/>
          <a:stretch>
            <a:fillRect/>
          </a:stretch>
        </p:blipFill>
        <p:spPr>
          <a:xfrm>
            <a:off x="658812" y="1173117"/>
            <a:ext cx="7834314" cy="3852951"/>
          </a:xfrm>
          <a:prstGeom prst="rect">
            <a:avLst/>
          </a:prstGeom>
        </p:spPr>
      </p:pic>
    </p:spTree>
    <p:extLst>
      <p:ext uri="{BB962C8B-B14F-4D97-AF65-F5344CB8AC3E}">
        <p14:creationId xmlns:p14="http://schemas.microsoft.com/office/powerpoint/2010/main" val="3907311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8371150" y="-2823"/>
            <a:ext cx="772850" cy="718125"/>
          </a:xfrm>
          <a:prstGeom prst="rect">
            <a:avLst/>
          </a:prstGeom>
          <a:noFill/>
          <a:ln>
            <a:noFill/>
          </a:ln>
        </p:spPr>
      </p:pic>
      <p:sp>
        <p:nvSpPr>
          <p:cNvPr id="7" name="Title 1">
            <a:extLst>
              <a:ext uri="{FF2B5EF4-FFF2-40B4-BE49-F238E27FC236}">
                <a16:creationId xmlns:a16="http://schemas.microsoft.com/office/drawing/2014/main" id="{FFCD767A-035F-94B7-3BE5-79E38767D60A}"/>
              </a:ext>
            </a:extLst>
          </p:cNvPr>
          <p:cNvSpPr>
            <a:spLocks noGrp="1"/>
          </p:cNvSpPr>
          <p:nvPr>
            <p:ph type="title"/>
          </p:nvPr>
        </p:nvSpPr>
        <p:spPr>
          <a:xfrm>
            <a:off x="400645" y="353303"/>
            <a:ext cx="8219988" cy="572700"/>
          </a:xfrm>
        </p:spPr>
        <p:txBody>
          <a:bodyPr>
            <a:normAutofit/>
          </a:bodyPr>
          <a:lstStyle/>
          <a:p>
            <a:r>
              <a:rPr lang="en-US" sz="1800" dirty="0"/>
              <a:t>Page 2 (Sales Overview)</a:t>
            </a:r>
          </a:p>
        </p:txBody>
      </p:sp>
      <p:pic>
        <p:nvPicPr>
          <p:cNvPr id="2" name="Picture 1" descr="A screenshot of a computer&#10;&#10;Description automatically generated">
            <a:extLst>
              <a:ext uri="{FF2B5EF4-FFF2-40B4-BE49-F238E27FC236}">
                <a16:creationId xmlns:a16="http://schemas.microsoft.com/office/drawing/2014/main" id="{D54FCD3C-3A2E-1E33-4D34-19D064FFFCF8}"/>
              </a:ext>
            </a:extLst>
          </p:cNvPr>
          <p:cNvPicPr>
            <a:picLocks noChangeAspect="1"/>
          </p:cNvPicPr>
          <p:nvPr/>
        </p:nvPicPr>
        <p:blipFill>
          <a:blip r:embed="rId4"/>
          <a:stretch>
            <a:fillRect/>
          </a:stretch>
        </p:blipFill>
        <p:spPr>
          <a:xfrm>
            <a:off x="402165" y="830126"/>
            <a:ext cx="8353780" cy="4315799"/>
          </a:xfrm>
          <a:prstGeom prst="rect">
            <a:avLst/>
          </a:prstGeom>
        </p:spPr>
      </p:pic>
    </p:spTree>
    <p:extLst>
      <p:ext uri="{BB962C8B-B14F-4D97-AF65-F5344CB8AC3E}">
        <p14:creationId xmlns:p14="http://schemas.microsoft.com/office/powerpoint/2010/main" val="3083653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645" y="360358"/>
            <a:ext cx="8219988" cy="572700"/>
          </a:xfrm>
        </p:spPr>
        <p:txBody>
          <a:bodyPr>
            <a:normAutofit/>
          </a:bodyPr>
          <a:lstStyle/>
          <a:p>
            <a:r>
              <a:rPr lang="en-US" sz="1800" dirty="0"/>
              <a:t>Page 3 (RFM Analysis)</a:t>
            </a:r>
          </a:p>
        </p:txBody>
      </p:sp>
      <p:pic>
        <p:nvPicPr>
          <p:cNvPr id="3" name="Google Shape;74;p15"/>
          <p:cNvPicPr preferRelativeResize="0"/>
          <p:nvPr/>
        </p:nvPicPr>
        <p:blipFill>
          <a:blip r:embed="rId2">
            <a:alphaModFix/>
          </a:blip>
          <a:stretch>
            <a:fillRect/>
          </a:stretch>
        </p:blipFill>
        <p:spPr>
          <a:xfrm>
            <a:off x="8371150" y="1412"/>
            <a:ext cx="772850" cy="718125"/>
          </a:xfrm>
          <a:prstGeom prst="rect">
            <a:avLst/>
          </a:prstGeom>
          <a:noFill/>
          <a:ln>
            <a:noFill/>
          </a:ln>
        </p:spPr>
      </p:pic>
      <p:pic>
        <p:nvPicPr>
          <p:cNvPr id="4" name="Picture 3" descr="A screenshot of a computer&#10;&#10;Description automatically generated">
            <a:extLst>
              <a:ext uri="{FF2B5EF4-FFF2-40B4-BE49-F238E27FC236}">
                <a16:creationId xmlns:a16="http://schemas.microsoft.com/office/drawing/2014/main" id="{9ECCED97-4B12-138A-4918-8E87C73BCBEC}"/>
              </a:ext>
            </a:extLst>
          </p:cNvPr>
          <p:cNvPicPr>
            <a:picLocks noChangeAspect="1"/>
          </p:cNvPicPr>
          <p:nvPr/>
        </p:nvPicPr>
        <p:blipFill>
          <a:blip r:embed="rId3"/>
          <a:stretch>
            <a:fillRect/>
          </a:stretch>
        </p:blipFill>
        <p:spPr>
          <a:xfrm>
            <a:off x="402167" y="898241"/>
            <a:ext cx="8353777" cy="4243073"/>
          </a:xfrm>
          <a:prstGeom prst="rect">
            <a:avLst/>
          </a:prstGeom>
        </p:spPr>
      </p:pic>
    </p:spTree>
    <p:extLst>
      <p:ext uri="{BB962C8B-B14F-4D97-AF65-F5344CB8AC3E}">
        <p14:creationId xmlns:p14="http://schemas.microsoft.com/office/powerpoint/2010/main" val="2741233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665" y="360358"/>
            <a:ext cx="8218467" cy="572700"/>
          </a:xfrm>
        </p:spPr>
        <p:txBody>
          <a:bodyPr>
            <a:normAutofit/>
          </a:bodyPr>
          <a:lstStyle/>
          <a:p>
            <a:r>
              <a:rPr lang="en-US" sz="1800" dirty="0"/>
              <a:t>Page 4 (CLTV Analysis)</a:t>
            </a:r>
          </a:p>
        </p:txBody>
      </p:sp>
      <p:pic>
        <p:nvPicPr>
          <p:cNvPr id="5" name="Google Shape;74;p15" descr="A red circle with white letters&#10;&#10;Description automatically generated">
            <a:extLst>
              <a:ext uri="{FF2B5EF4-FFF2-40B4-BE49-F238E27FC236}">
                <a16:creationId xmlns:a16="http://schemas.microsoft.com/office/drawing/2014/main" id="{47DE7001-1EEE-1918-35AD-BEA58FA12E2C}"/>
              </a:ext>
            </a:extLst>
          </p:cNvPr>
          <p:cNvPicPr preferRelativeResize="0"/>
          <p:nvPr/>
        </p:nvPicPr>
        <p:blipFill>
          <a:blip r:embed="rId2">
            <a:alphaModFix/>
          </a:blip>
          <a:stretch>
            <a:fillRect/>
          </a:stretch>
        </p:blipFill>
        <p:spPr>
          <a:xfrm>
            <a:off x="8371150" y="1412"/>
            <a:ext cx="772850" cy="718125"/>
          </a:xfrm>
          <a:prstGeom prst="rect">
            <a:avLst/>
          </a:prstGeom>
          <a:noFill/>
          <a:ln>
            <a:noFill/>
          </a:ln>
        </p:spPr>
      </p:pic>
      <p:pic>
        <p:nvPicPr>
          <p:cNvPr id="4" name="Picture 3" descr="A screenshot of a computer&#10;&#10;Description automatically generated">
            <a:extLst>
              <a:ext uri="{FF2B5EF4-FFF2-40B4-BE49-F238E27FC236}">
                <a16:creationId xmlns:a16="http://schemas.microsoft.com/office/drawing/2014/main" id="{BFAE8B44-F646-1D2A-424A-AB8814CAC01C}"/>
              </a:ext>
            </a:extLst>
          </p:cNvPr>
          <p:cNvPicPr>
            <a:picLocks noChangeAspect="1"/>
          </p:cNvPicPr>
          <p:nvPr/>
        </p:nvPicPr>
        <p:blipFill>
          <a:blip r:embed="rId3"/>
          <a:stretch>
            <a:fillRect/>
          </a:stretch>
        </p:blipFill>
        <p:spPr>
          <a:xfrm>
            <a:off x="465667" y="933861"/>
            <a:ext cx="8297335" cy="4108330"/>
          </a:xfrm>
          <a:prstGeom prst="rect">
            <a:avLst/>
          </a:prstGeom>
        </p:spPr>
      </p:pic>
    </p:spTree>
    <p:extLst>
      <p:ext uri="{BB962C8B-B14F-4D97-AF65-F5344CB8AC3E}">
        <p14:creationId xmlns:p14="http://schemas.microsoft.com/office/powerpoint/2010/main" val="2101926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665" y="360358"/>
            <a:ext cx="8218467" cy="572700"/>
          </a:xfrm>
        </p:spPr>
        <p:txBody>
          <a:bodyPr>
            <a:normAutofit/>
          </a:bodyPr>
          <a:lstStyle/>
          <a:p>
            <a:r>
              <a:rPr lang="en-US" sz="1800" dirty="0"/>
              <a:t>Page 5 (Data Table View)</a:t>
            </a:r>
          </a:p>
        </p:txBody>
      </p:sp>
      <p:pic>
        <p:nvPicPr>
          <p:cNvPr id="4" name="Google Shape;74;p15" descr="A red circle with white letters&#10;&#10;Description automatically generated">
            <a:extLst>
              <a:ext uri="{FF2B5EF4-FFF2-40B4-BE49-F238E27FC236}">
                <a16:creationId xmlns:a16="http://schemas.microsoft.com/office/drawing/2014/main" id="{E95742E3-4CAF-0A29-7585-5E4430D5D35E}"/>
              </a:ext>
            </a:extLst>
          </p:cNvPr>
          <p:cNvPicPr preferRelativeResize="0"/>
          <p:nvPr/>
        </p:nvPicPr>
        <p:blipFill>
          <a:blip r:embed="rId2">
            <a:alphaModFix/>
          </a:blip>
          <a:stretch>
            <a:fillRect/>
          </a:stretch>
        </p:blipFill>
        <p:spPr>
          <a:xfrm>
            <a:off x="8371150" y="1412"/>
            <a:ext cx="772850" cy="718125"/>
          </a:xfrm>
          <a:prstGeom prst="rect">
            <a:avLst/>
          </a:prstGeom>
          <a:noFill/>
          <a:ln>
            <a:noFill/>
          </a:ln>
        </p:spPr>
      </p:pic>
      <p:pic>
        <p:nvPicPr>
          <p:cNvPr id="3" name="Picture 2" descr="A screenshot of a graph&#10;&#10;Description automatically generated">
            <a:extLst>
              <a:ext uri="{FF2B5EF4-FFF2-40B4-BE49-F238E27FC236}">
                <a16:creationId xmlns:a16="http://schemas.microsoft.com/office/drawing/2014/main" id="{63AC4D5D-0D95-6E79-3440-3B5EBF6A8B32}"/>
              </a:ext>
            </a:extLst>
          </p:cNvPr>
          <p:cNvPicPr>
            <a:picLocks noChangeAspect="1"/>
          </p:cNvPicPr>
          <p:nvPr/>
        </p:nvPicPr>
        <p:blipFill>
          <a:blip r:embed="rId3"/>
          <a:stretch>
            <a:fillRect/>
          </a:stretch>
        </p:blipFill>
        <p:spPr>
          <a:xfrm>
            <a:off x="465667" y="934687"/>
            <a:ext cx="8297334" cy="4304234"/>
          </a:xfrm>
          <a:prstGeom prst="rect">
            <a:avLst/>
          </a:prstGeom>
        </p:spPr>
      </p:pic>
    </p:spTree>
    <p:extLst>
      <p:ext uri="{BB962C8B-B14F-4D97-AF65-F5344CB8AC3E}">
        <p14:creationId xmlns:p14="http://schemas.microsoft.com/office/powerpoint/2010/main" val="3817284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665" y="360358"/>
            <a:ext cx="8218467" cy="572700"/>
          </a:xfrm>
        </p:spPr>
        <p:txBody>
          <a:bodyPr>
            <a:normAutofit/>
          </a:bodyPr>
          <a:lstStyle/>
          <a:p>
            <a:r>
              <a:rPr lang="en-US" sz="1800" dirty="0"/>
              <a:t>Page 6 (ML Model to predict CLTV)</a:t>
            </a:r>
          </a:p>
        </p:txBody>
      </p:sp>
      <p:pic>
        <p:nvPicPr>
          <p:cNvPr id="5" name="Google Shape;74;p15" descr="A red circle with white letters&#10;&#10;Description automatically generated">
            <a:extLst>
              <a:ext uri="{FF2B5EF4-FFF2-40B4-BE49-F238E27FC236}">
                <a16:creationId xmlns:a16="http://schemas.microsoft.com/office/drawing/2014/main" id="{7AA10B51-1E78-B104-EC77-DD934E10BC88}"/>
              </a:ext>
            </a:extLst>
          </p:cNvPr>
          <p:cNvPicPr preferRelativeResize="0"/>
          <p:nvPr/>
        </p:nvPicPr>
        <p:blipFill>
          <a:blip r:embed="rId2">
            <a:alphaModFix/>
          </a:blip>
          <a:stretch>
            <a:fillRect/>
          </a:stretch>
        </p:blipFill>
        <p:spPr>
          <a:xfrm>
            <a:off x="8371150" y="1412"/>
            <a:ext cx="772850" cy="718125"/>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73E0BB64-5C6B-C41D-8D05-ED01FAF219B6}"/>
              </a:ext>
            </a:extLst>
          </p:cNvPr>
          <p:cNvPicPr>
            <a:picLocks noChangeAspect="1"/>
          </p:cNvPicPr>
          <p:nvPr/>
        </p:nvPicPr>
        <p:blipFill>
          <a:blip r:embed="rId3"/>
          <a:stretch>
            <a:fillRect/>
          </a:stretch>
        </p:blipFill>
        <p:spPr>
          <a:xfrm>
            <a:off x="465666" y="928666"/>
            <a:ext cx="8297333" cy="4090501"/>
          </a:xfrm>
          <a:prstGeom prst="rect">
            <a:avLst/>
          </a:prstGeom>
        </p:spPr>
      </p:pic>
    </p:spTree>
    <p:extLst>
      <p:ext uri="{BB962C8B-B14F-4D97-AF65-F5344CB8AC3E}">
        <p14:creationId xmlns:p14="http://schemas.microsoft.com/office/powerpoint/2010/main" val="2331975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31" y="357092"/>
            <a:ext cx="8520600" cy="572700"/>
          </a:xfrm>
          <a:prstGeom prst="rect">
            <a:avLst/>
          </a:prstGeom>
        </p:spPr>
        <p:txBody>
          <a:bodyPr spcFirstLastPara="1" wrap="square" lIns="91425" tIns="91425" rIns="91425" bIns="91425" anchor="t" anchorCtr="0">
            <a:noAutofit/>
          </a:bodyPr>
          <a:lstStyle/>
          <a:p>
            <a:pPr>
              <a:buSzPts val="990"/>
            </a:pPr>
            <a:r>
              <a:rPr lang="en-US" sz="2500" dirty="0">
                <a:latin typeface="Comfortaa SemiBold"/>
                <a:ea typeface="Comfortaa SemiBold"/>
                <a:cs typeface="Comfortaa SemiBold"/>
                <a:sym typeface="Comfortaa SemiBold"/>
              </a:rPr>
              <a:t>Key Findings from EDA and Dashboard</a:t>
            </a:r>
            <a:endParaRPr lang="en" sz="2500" dirty="0">
              <a:latin typeface="Comfortaa SemiBold"/>
              <a:ea typeface="Comfortaa SemiBold"/>
              <a:cs typeface="Comfortaa SemiBold"/>
            </a:endParaRPr>
          </a:p>
        </p:txBody>
      </p:sp>
      <p:sp>
        <p:nvSpPr>
          <p:cNvPr id="73" name="Google Shape;73;p15"/>
          <p:cNvSpPr txBox="1">
            <a:spLocks noGrp="1"/>
          </p:cNvSpPr>
          <p:nvPr>
            <p:ph type="body" idx="1"/>
          </p:nvPr>
        </p:nvSpPr>
        <p:spPr>
          <a:xfrm>
            <a:off x="311700" y="926003"/>
            <a:ext cx="8520600" cy="4077000"/>
          </a:xfrm>
          <a:prstGeom prst="rect">
            <a:avLst/>
          </a:prstGeom>
        </p:spPr>
        <p:txBody>
          <a:bodyPr spcFirstLastPara="1" wrap="square" lIns="91425" tIns="91425" rIns="91425" bIns="91425" anchor="t" anchorCtr="0">
            <a:noAutofit/>
          </a:bodyPr>
          <a:lstStyle/>
          <a:p>
            <a:pPr>
              <a:lnSpc>
                <a:spcPct val="110000"/>
              </a:lnSpc>
              <a:buNone/>
            </a:pPr>
            <a:endParaRPr lang="en-US" sz="1100" dirty="0">
              <a:solidFill>
                <a:srgbClr val="595959"/>
              </a:solidFill>
            </a:endParaRPr>
          </a:p>
          <a:p>
            <a:pPr marL="285750" indent="-285750">
              <a:lnSpc>
                <a:spcPct val="114999"/>
              </a:lnSpc>
            </a:pPr>
            <a:r>
              <a:rPr lang="en-US" sz="1100" b="1" dirty="0">
                <a:solidFill>
                  <a:schemeClr val="dk1"/>
                </a:solidFill>
              </a:rPr>
              <a:t>High number of transactions in UK</a:t>
            </a:r>
            <a:endParaRPr lang="en-US" sz="1100" dirty="0">
              <a:solidFill>
                <a:schemeClr val="dk1"/>
              </a:solidFill>
            </a:endParaRPr>
          </a:p>
          <a:p>
            <a:pPr marL="0" indent="0">
              <a:lnSpc>
                <a:spcPct val="114999"/>
              </a:lnSpc>
              <a:buNone/>
            </a:pPr>
            <a:r>
              <a:rPr lang="en-US" sz="1100" dirty="0">
                <a:solidFill>
                  <a:schemeClr val="dk1"/>
                </a:solidFill>
              </a:rPr>
              <a:t>  The United Kingdom leads with the highest number of transactions (926,039) and total sales near $17.5 million.</a:t>
            </a:r>
          </a:p>
          <a:p>
            <a:pPr marL="285750" indent="-285750">
              <a:lnSpc>
                <a:spcPct val="114999"/>
              </a:lnSpc>
            </a:pPr>
            <a:r>
              <a:rPr lang="en-US" sz="1100" b="1" dirty="0">
                <a:solidFill>
                  <a:schemeClr val="dk1"/>
                </a:solidFill>
              </a:rPr>
              <a:t>Low Ticket Price Preferences</a:t>
            </a:r>
            <a:endParaRPr lang="en-US" sz="1100" dirty="0">
              <a:solidFill>
                <a:schemeClr val="dk1"/>
              </a:solidFill>
            </a:endParaRPr>
          </a:p>
          <a:p>
            <a:pPr marL="0" indent="0">
              <a:lnSpc>
                <a:spcPct val="114999"/>
              </a:lnSpc>
              <a:buNone/>
            </a:pPr>
            <a:r>
              <a:rPr lang="en-US" sz="1100" dirty="0">
                <a:solidFill>
                  <a:schemeClr val="dk1"/>
                </a:solidFill>
              </a:rPr>
              <a:t>   Customers prefer low-priced products ranging from $1 to $25, with low basket sizes.</a:t>
            </a:r>
          </a:p>
          <a:p>
            <a:pPr marL="285750" indent="-285750">
              <a:lnSpc>
                <a:spcPct val="114999"/>
              </a:lnSpc>
            </a:pPr>
            <a:r>
              <a:rPr lang="en-US" sz="1100" b="1" dirty="0">
                <a:solidFill>
                  <a:schemeClr val="dk1"/>
                </a:solidFill>
              </a:rPr>
              <a:t>Low CLTV</a:t>
            </a:r>
            <a:endParaRPr lang="en-US" sz="1100" dirty="0">
              <a:solidFill>
                <a:schemeClr val="dk1"/>
              </a:solidFill>
            </a:endParaRPr>
          </a:p>
          <a:p>
            <a:pPr marL="0" indent="0">
              <a:lnSpc>
                <a:spcPct val="114999"/>
              </a:lnSpc>
              <a:buNone/>
            </a:pPr>
            <a:r>
              <a:rPr lang="en-US" sz="1100" dirty="0">
                <a:solidFill>
                  <a:schemeClr val="dk1"/>
                </a:solidFill>
              </a:rPr>
              <a:t>  A large portion of customers has a low Customer Lifetime Value (CLTV), with many showing low purchase frequency and Average   Order Value (AOV), leading to suboptimal profitability.</a:t>
            </a:r>
          </a:p>
          <a:p>
            <a:pPr marL="285750" indent="-285750">
              <a:lnSpc>
                <a:spcPct val="114999"/>
              </a:lnSpc>
            </a:pPr>
            <a:r>
              <a:rPr lang="en-US" sz="1100" b="1" dirty="0">
                <a:solidFill>
                  <a:schemeClr val="dk1"/>
                </a:solidFill>
              </a:rPr>
              <a:t>Top Performing Products</a:t>
            </a:r>
            <a:endParaRPr lang="en-US" sz="1100" dirty="0">
              <a:solidFill>
                <a:schemeClr val="dk1"/>
              </a:solidFill>
            </a:endParaRPr>
          </a:p>
          <a:p>
            <a:pPr marL="0" indent="0">
              <a:lnSpc>
                <a:spcPct val="114999"/>
              </a:lnSpc>
              <a:buNone/>
            </a:pPr>
            <a:r>
              <a:rPr lang="en-US" sz="1100" dirty="0">
                <a:solidFill>
                  <a:schemeClr val="dk1"/>
                </a:solidFill>
              </a:rPr>
              <a:t>   Stationery, Kitchen, and Home Décor products are among the best sellers, with stock code 84077 being the flagship product with   sales over 103,436.</a:t>
            </a:r>
          </a:p>
          <a:p>
            <a:pPr marL="285750" indent="-285750">
              <a:lnSpc>
                <a:spcPct val="114999"/>
              </a:lnSpc>
            </a:pPr>
            <a:r>
              <a:rPr lang="en-US" sz="1100" b="1" dirty="0">
                <a:solidFill>
                  <a:schemeClr val="dk1"/>
                </a:solidFill>
              </a:rPr>
              <a:t>“Hibernating” Customers</a:t>
            </a:r>
            <a:endParaRPr lang="en-US" sz="1100" dirty="0">
              <a:solidFill>
                <a:schemeClr val="dk1"/>
              </a:solidFill>
            </a:endParaRPr>
          </a:p>
          <a:p>
            <a:pPr marL="0" indent="0">
              <a:lnSpc>
                <a:spcPct val="114999"/>
              </a:lnSpc>
              <a:buNone/>
            </a:pPr>
            <a:r>
              <a:rPr lang="en-US" sz="1100" dirty="0">
                <a:solidFill>
                  <a:schemeClr val="dk1"/>
                </a:solidFill>
              </a:rPr>
              <a:t>  A significant portion of the customer base falls into the "hibernating" category (1,501 customers), signaling potential for             reactivation strategies.</a:t>
            </a:r>
          </a:p>
          <a:p>
            <a:pPr marL="285750" indent="-285750">
              <a:lnSpc>
                <a:spcPct val="114999"/>
              </a:lnSpc>
            </a:pPr>
            <a:r>
              <a:rPr lang="en-US" sz="1100" b="1" dirty="0">
                <a:solidFill>
                  <a:schemeClr val="dk1"/>
                </a:solidFill>
              </a:rPr>
              <a:t>Netherlands Leads in Profit and CLTV</a:t>
            </a:r>
            <a:endParaRPr lang="en-US" sz="1100" dirty="0">
              <a:solidFill>
                <a:schemeClr val="dk1"/>
              </a:solidFill>
            </a:endParaRPr>
          </a:p>
          <a:p>
            <a:pPr marL="0" indent="0">
              <a:lnSpc>
                <a:spcPct val="114999"/>
              </a:lnSpc>
              <a:buNone/>
            </a:pPr>
            <a:r>
              <a:rPr lang="en-US" sz="1100" dirty="0">
                <a:solidFill>
                  <a:schemeClr val="dk1"/>
                </a:solidFill>
              </a:rPr>
              <a:t>  The Netherlands ranks highest in total sales, profit margin, and CLTV, outperforming other regions.</a:t>
            </a:r>
          </a:p>
          <a:p>
            <a:pPr marL="285750" indent="-285750">
              <a:lnSpc>
                <a:spcPct val="114999"/>
              </a:lnSpc>
            </a:pPr>
            <a:r>
              <a:rPr lang="en-US" sz="1100" b="1" dirty="0">
                <a:solidFill>
                  <a:schemeClr val="dk1"/>
                </a:solidFill>
              </a:rPr>
              <a:t>Seasonal Sales Patterns</a:t>
            </a:r>
            <a:endParaRPr lang="en-US" sz="1100" dirty="0">
              <a:solidFill>
                <a:schemeClr val="dk1"/>
              </a:solidFill>
            </a:endParaRPr>
          </a:p>
          <a:p>
            <a:pPr marL="0" indent="0">
              <a:lnSpc>
                <a:spcPct val="114999"/>
              </a:lnSpc>
              <a:buNone/>
            </a:pPr>
            <a:r>
              <a:rPr lang="en-US" sz="1100" dirty="0">
                <a:solidFill>
                  <a:schemeClr val="dk1"/>
                </a:solidFill>
              </a:rPr>
              <a:t>  November consistently shows peak sales, while February experiences the lowest. There is an overall increase in revenue from   2010 to 2011.</a:t>
            </a:r>
          </a:p>
          <a:p>
            <a:pPr marL="285750" indent="-285750">
              <a:lnSpc>
                <a:spcPct val="114999"/>
              </a:lnSpc>
            </a:pPr>
            <a:r>
              <a:rPr lang="en-US" sz="1100" b="1" dirty="0">
                <a:solidFill>
                  <a:schemeClr val="dk1"/>
                </a:solidFill>
              </a:rPr>
              <a:t>Online vs Offline Sales</a:t>
            </a:r>
            <a:endParaRPr lang="en-US" sz="1100" dirty="0">
              <a:solidFill>
                <a:schemeClr val="dk1"/>
              </a:solidFill>
            </a:endParaRPr>
          </a:p>
          <a:p>
            <a:pPr marL="0" indent="0">
              <a:lnSpc>
                <a:spcPct val="114999"/>
              </a:lnSpc>
              <a:buNone/>
            </a:pPr>
            <a:r>
              <a:rPr lang="en-US" sz="1100" dirty="0">
                <a:solidFill>
                  <a:schemeClr val="dk1"/>
                </a:solidFill>
              </a:rPr>
              <a:t>  The sales distribution is nearly even, with 51% from offline channels and 49% from online.</a:t>
            </a:r>
          </a:p>
        </p:txBody>
      </p:sp>
      <p:pic>
        <p:nvPicPr>
          <p:cNvPr id="74" name="Google Shape;74;p15"/>
          <p:cNvPicPr preferRelativeResize="0"/>
          <p:nvPr/>
        </p:nvPicPr>
        <p:blipFill>
          <a:blip r:embed="rId3">
            <a:alphaModFix/>
          </a:blip>
          <a:stretch>
            <a:fillRect/>
          </a:stretch>
        </p:blipFill>
        <p:spPr>
          <a:xfrm>
            <a:off x="8371150" y="0"/>
            <a:ext cx="772850" cy="718125"/>
          </a:xfrm>
          <a:prstGeom prst="rect">
            <a:avLst/>
          </a:prstGeom>
          <a:noFill/>
          <a:ln>
            <a:noFill/>
          </a:ln>
        </p:spPr>
      </p:pic>
    </p:spTree>
    <p:extLst>
      <p:ext uri="{BB962C8B-B14F-4D97-AF65-F5344CB8AC3E}">
        <p14:creationId xmlns:p14="http://schemas.microsoft.com/office/powerpoint/2010/main" val="3522411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31" y="357092"/>
            <a:ext cx="8520600" cy="572700"/>
          </a:xfrm>
          <a:prstGeom prst="rect">
            <a:avLst/>
          </a:prstGeom>
        </p:spPr>
        <p:txBody>
          <a:bodyPr spcFirstLastPara="1" wrap="square" lIns="91425" tIns="91425" rIns="91425" bIns="91425" anchor="t" anchorCtr="0">
            <a:noAutofit/>
          </a:bodyPr>
          <a:lstStyle/>
          <a:p>
            <a:pPr>
              <a:buSzPts val="990"/>
            </a:pPr>
            <a:r>
              <a:rPr lang="en-US" sz="2500" dirty="0">
                <a:latin typeface="Comfortaa SemiBold"/>
                <a:ea typeface="Comfortaa SemiBold"/>
                <a:cs typeface="Comfortaa SemiBold"/>
                <a:sym typeface="Comfortaa SemiBold"/>
              </a:rPr>
              <a:t>Key Insights from EDA and Dashboard</a:t>
            </a:r>
            <a:endParaRPr lang="en" sz="2500" dirty="0">
              <a:latin typeface="Comfortaa SemiBold"/>
              <a:ea typeface="Comfortaa SemiBold"/>
              <a:cs typeface="Comfortaa SemiBold"/>
            </a:endParaRPr>
          </a:p>
        </p:txBody>
      </p:sp>
      <p:sp>
        <p:nvSpPr>
          <p:cNvPr id="73" name="Google Shape;73;p15"/>
          <p:cNvSpPr txBox="1">
            <a:spLocks noGrp="1"/>
          </p:cNvSpPr>
          <p:nvPr>
            <p:ph type="body" idx="1"/>
          </p:nvPr>
        </p:nvSpPr>
        <p:spPr>
          <a:xfrm>
            <a:off x="311700" y="926003"/>
            <a:ext cx="8520600" cy="4077000"/>
          </a:xfrm>
          <a:prstGeom prst="rect">
            <a:avLst/>
          </a:prstGeom>
        </p:spPr>
        <p:txBody>
          <a:bodyPr spcFirstLastPara="1" wrap="square" lIns="91425" tIns="91425" rIns="91425" bIns="91425" anchor="t" anchorCtr="0">
            <a:normAutofit/>
          </a:bodyPr>
          <a:lstStyle/>
          <a:p>
            <a:pPr>
              <a:lnSpc>
                <a:spcPct val="114999"/>
              </a:lnSpc>
              <a:buNone/>
            </a:pPr>
            <a:endParaRPr lang="en-US" sz="1100" dirty="0">
              <a:solidFill>
                <a:srgbClr val="595959"/>
              </a:solidFill>
            </a:endParaRPr>
          </a:p>
          <a:p>
            <a:pPr>
              <a:lnSpc>
                <a:spcPct val="114999"/>
              </a:lnSpc>
            </a:pPr>
            <a:r>
              <a:rPr lang="en-US" sz="1100" b="1" dirty="0">
                <a:solidFill>
                  <a:schemeClr val="dk1"/>
                </a:solidFill>
              </a:rPr>
              <a:t>High transactions and Low CLTV in the UK</a:t>
            </a:r>
            <a:endParaRPr lang="en-US" sz="1100" dirty="0">
              <a:solidFill>
                <a:schemeClr val="dk1"/>
              </a:solidFill>
            </a:endParaRPr>
          </a:p>
          <a:p>
            <a:pPr marL="114300" indent="0">
              <a:lnSpc>
                <a:spcPct val="114999"/>
              </a:lnSpc>
              <a:buNone/>
            </a:pPr>
            <a:r>
              <a:rPr lang="en-US" sz="1100" dirty="0">
                <a:solidFill>
                  <a:schemeClr val="dk1"/>
                </a:solidFill>
              </a:rPr>
              <a:t>    Despite leading in number of transactions, the UK's low CLTV is driven by low-frequency purchases and a  preference for </a:t>
            </a:r>
          </a:p>
          <a:p>
            <a:pPr marL="114300" indent="0">
              <a:lnSpc>
                <a:spcPct val="114999"/>
              </a:lnSpc>
              <a:buNone/>
            </a:pPr>
            <a:r>
              <a:rPr lang="en-US" sz="1100" dirty="0">
                <a:solidFill>
                  <a:schemeClr val="dk1"/>
                </a:solidFill>
              </a:rPr>
              <a:t>    low-ticket items, which negatively impacts long-term profitability.</a:t>
            </a:r>
            <a:endParaRPr lang="en-US" dirty="0">
              <a:solidFill>
                <a:schemeClr val="dk1"/>
              </a:solidFill>
            </a:endParaRPr>
          </a:p>
          <a:p>
            <a:pPr>
              <a:lnSpc>
                <a:spcPct val="114999"/>
              </a:lnSpc>
            </a:pPr>
            <a:r>
              <a:rPr lang="en-US" sz="1100" b="1" dirty="0">
                <a:solidFill>
                  <a:schemeClr val="dk1"/>
                </a:solidFill>
              </a:rPr>
              <a:t>Customer Retention Opportunities</a:t>
            </a:r>
            <a:endParaRPr lang="en-US" sz="1100" dirty="0">
              <a:solidFill>
                <a:schemeClr val="dk1"/>
              </a:solidFill>
            </a:endParaRPr>
          </a:p>
          <a:p>
            <a:pPr marL="114300" indent="0">
              <a:lnSpc>
                <a:spcPct val="114999"/>
              </a:lnSpc>
              <a:buNone/>
            </a:pPr>
            <a:r>
              <a:rPr lang="en-US" sz="1100" dirty="0">
                <a:solidFill>
                  <a:schemeClr val="dk1"/>
                </a:solidFill>
              </a:rPr>
              <a:t>   The large number of “hibernating” customers presents an opportunity for retention and reactivation strategies, which could               significantly improve CLTV.</a:t>
            </a:r>
          </a:p>
          <a:p>
            <a:pPr>
              <a:lnSpc>
                <a:spcPct val="114999"/>
              </a:lnSpc>
            </a:pPr>
            <a:r>
              <a:rPr lang="en-US" sz="1100" b="1" dirty="0">
                <a:solidFill>
                  <a:schemeClr val="dk1"/>
                </a:solidFill>
              </a:rPr>
              <a:t>Impact of Product Preferences on CLTV</a:t>
            </a:r>
            <a:r>
              <a:rPr lang="en-US" sz="1100" dirty="0">
                <a:solidFill>
                  <a:schemeClr val="dk1"/>
                </a:solidFill>
              </a:rPr>
              <a:t> </a:t>
            </a:r>
          </a:p>
          <a:p>
            <a:pPr marL="114300" indent="0">
              <a:lnSpc>
                <a:spcPct val="114999"/>
              </a:lnSpc>
              <a:buNone/>
            </a:pPr>
            <a:r>
              <a:rPr lang="en-US" sz="1100" dirty="0">
                <a:solidFill>
                  <a:schemeClr val="dk1"/>
                </a:solidFill>
              </a:rPr>
              <a:t>   Customers' preference for low-ticket products results in a lower average order value (AOV), affecting profitability. Focusing on    increasing the value per transaction could boost overall CLTV.</a:t>
            </a:r>
          </a:p>
          <a:p>
            <a:pPr>
              <a:lnSpc>
                <a:spcPct val="114999"/>
              </a:lnSpc>
            </a:pPr>
            <a:r>
              <a:rPr lang="en-US" sz="1100" b="1" dirty="0">
                <a:solidFill>
                  <a:schemeClr val="dk1"/>
                </a:solidFill>
              </a:rPr>
              <a:t>Country-Specific Variations</a:t>
            </a:r>
            <a:endParaRPr lang="en-US" sz="1100" dirty="0">
              <a:solidFill>
                <a:schemeClr val="dk1"/>
              </a:solidFill>
            </a:endParaRPr>
          </a:p>
          <a:p>
            <a:pPr marL="114300" indent="0">
              <a:lnSpc>
                <a:spcPct val="114999"/>
              </a:lnSpc>
              <a:buNone/>
            </a:pPr>
            <a:r>
              <a:rPr lang="en-US" sz="1100" dirty="0">
                <a:solidFill>
                  <a:schemeClr val="dk1"/>
                </a:solidFill>
              </a:rPr>
              <a:t>   The Netherlands outperforms in terms of CLTV and profit margin, likely due to higher AOV and more frequent                purchases, showcasing potential strategies for other markets.</a:t>
            </a:r>
          </a:p>
          <a:p>
            <a:pPr>
              <a:lnSpc>
                <a:spcPct val="114999"/>
              </a:lnSpc>
            </a:pPr>
            <a:r>
              <a:rPr lang="en-US" sz="1100" b="1" dirty="0">
                <a:solidFill>
                  <a:schemeClr val="dk1"/>
                </a:solidFill>
              </a:rPr>
              <a:t>Seasonality in Sales</a:t>
            </a:r>
            <a:endParaRPr lang="en-US" sz="1100" dirty="0">
              <a:solidFill>
                <a:schemeClr val="dk1"/>
              </a:solidFill>
            </a:endParaRPr>
          </a:p>
          <a:p>
            <a:pPr marL="114300" indent="0">
              <a:lnSpc>
                <a:spcPct val="114999"/>
              </a:lnSpc>
              <a:buNone/>
            </a:pPr>
            <a:r>
              <a:rPr lang="en-US" sz="1100" dirty="0">
                <a:solidFill>
                  <a:schemeClr val="dk1"/>
                </a:solidFill>
              </a:rPr>
              <a:t>   Peak sales in November and drops in February and December suggest seasonal promotions, holidays, or clearance sales are    driving these trends. The decline in December is more pronounced in 2011, which may relate to economic factors or </a:t>
            </a:r>
          </a:p>
          <a:p>
            <a:pPr marL="114300" indent="0">
              <a:lnSpc>
                <a:spcPct val="114999"/>
              </a:lnSpc>
              <a:buNone/>
            </a:pPr>
            <a:r>
              <a:rPr lang="en-US" sz="1100" dirty="0">
                <a:solidFill>
                  <a:schemeClr val="dk1"/>
                </a:solidFill>
              </a:rPr>
              <a:t>   post-holiday slowdown.</a:t>
            </a:r>
            <a:endParaRPr lang="en-US" dirty="0">
              <a:solidFill>
                <a:schemeClr val="dk1"/>
              </a:solidFill>
            </a:endParaRPr>
          </a:p>
        </p:txBody>
      </p:sp>
      <p:pic>
        <p:nvPicPr>
          <p:cNvPr id="74" name="Google Shape;74;p15"/>
          <p:cNvPicPr preferRelativeResize="0"/>
          <p:nvPr/>
        </p:nvPicPr>
        <p:blipFill>
          <a:blip r:embed="rId3">
            <a:alphaModFix/>
          </a:blip>
          <a:stretch>
            <a:fillRect/>
          </a:stretch>
        </p:blipFill>
        <p:spPr>
          <a:xfrm>
            <a:off x="8371150" y="0"/>
            <a:ext cx="772850" cy="718125"/>
          </a:xfrm>
          <a:prstGeom prst="rect">
            <a:avLst/>
          </a:prstGeom>
          <a:noFill/>
          <a:ln>
            <a:noFill/>
          </a:ln>
        </p:spPr>
      </p:pic>
    </p:spTree>
    <p:extLst>
      <p:ext uri="{BB962C8B-B14F-4D97-AF65-F5344CB8AC3E}">
        <p14:creationId xmlns:p14="http://schemas.microsoft.com/office/powerpoint/2010/main" val="1649928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31" y="357092"/>
            <a:ext cx="8520600" cy="572700"/>
          </a:xfrm>
          <a:prstGeom prst="rect">
            <a:avLst/>
          </a:prstGeom>
        </p:spPr>
        <p:txBody>
          <a:bodyPr spcFirstLastPara="1" wrap="square" lIns="91425" tIns="91425" rIns="91425" bIns="91425" anchor="t" anchorCtr="0">
            <a:noAutofit/>
          </a:bodyPr>
          <a:lstStyle/>
          <a:p>
            <a:pPr>
              <a:buSzPts val="990"/>
            </a:pPr>
            <a:r>
              <a:rPr lang="en-US" sz="2500" dirty="0">
                <a:latin typeface="Comfortaa SemiBold"/>
                <a:ea typeface="Comfortaa SemiBold"/>
                <a:cs typeface="Comfortaa SemiBold"/>
                <a:sym typeface="Comfortaa SemiBold"/>
              </a:rPr>
              <a:t>Recommendations </a:t>
            </a:r>
            <a:endParaRPr lang="en" sz="2500" dirty="0">
              <a:latin typeface="Comfortaa SemiBold"/>
              <a:ea typeface="Comfortaa SemiBold"/>
              <a:cs typeface="Comfortaa SemiBold"/>
            </a:endParaRPr>
          </a:p>
        </p:txBody>
      </p:sp>
      <p:sp>
        <p:nvSpPr>
          <p:cNvPr id="73" name="Google Shape;73;p15"/>
          <p:cNvSpPr txBox="1">
            <a:spLocks noGrp="1"/>
          </p:cNvSpPr>
          <p:nvPr>
            <p:ph type="body" idx="1"/>
          </p:nvPr>
        </p:nvSpPr>
        <p:spPr>
          <a:xfrm>
            <a:off x="311700" y="926003"/>
            <a:ext cx="8520600" cy="4077000"/>
          </a:xfrm>
          <a:prstGeom prst="rect">
            <a:avLst/>
          </a:prstGeom>
        </p:spPr>
        <p:txBody>
          <a:bodyPr spcFirstLastPara="1" wrap="square" lIns="91425" tIns="91425" rIns="91425" bIns="91425" anchor="t" anchorCtr="0">
            <a:normAutofit/>
          </a:bodyPr>
          <a:lstStyle/>
          <a:p>
            <a:pPr>
              <a:lnSpc>
                <a:spcPct val="114999"/>
              </a:lnSpc>
              <a:buNone/>
            </a:pPr>
            <a:endParaRPr lang="en-US" sz="1100" dirty="0">
              <a:solidFill>
                <a:srgbClr val="595959"/>
              </a:solidFill>
            </a:endParaRPr>
          </a:p>
          <a:p>
            <a:pPr>
              <a:lnSpc>
                <a:spcPct val="114999"/>
              </a:lnSpc>
            </a:pPr>
            <a:r>
              <a:rPr lang="en-US" sz="1100" b="1" dirty="0">
                <a:solidFill>
                  <a:schemeClr val="dk1"/>
                </a:solidFill>
              </a:rPr>
              <a:t>Enhance Customer Retention Programs</a:t>
            </a:r>
          </a:p>
          <a:p>
            <a:pPr marL="114300" indent="0">
              <a:lnSpc>
                <a:spcPct val="114999"/>
              </a:lnSpc>
              <a:buNone/>
            </a:pPr>
            <a:r>
              <a:rPr lang="en-US" sz="1100" dirty="0">
                <a:solidFill>
                  <a:schemeClr val="dk1"/>
                </a:solidFill>
              </a:rPr>
              <a:t>    Develop loyalty programs and personalized marketing efforts to target "hibernating" customers and re-engage them. Offering     exclusive deals, personalized recommendations, and targeted outreach can help revive these customers.</a:t>
            </a:r>
          </a:p>
          <a:p>
            <a:pPr>
              <a:lnSpc>
                <a:spcPct val="114999"/>
              </a:lnSpc>
            </a:pPr>
            <a:r>
              <a:rPr lang="en-US" sz="1100" b="1" dirty="0">
                <a:solidFill>
                  <a:schemeClr val="dk1"/>
                </a:solidFill>
              </a:rPr>
              <a:t>Increase AOV and CLTV</a:t>
            </a:r>
            <a:endParaRPr lang="en-US" sz="1100" dirty="0">
              <a:solidFill>
                <a:schemeClr val="dk1"/>
              </a:solidFill>
            </a:endParaRPr>
          </a:p>
          <a:p>
            <a:pPr marL="114300" indent="0">
              <a:lnSpc>
                <a:spcPct val="114999"/>
              </a:lnSpc>
              <a:buNone/>
            </a:pPr>
            <a:r>
              <a:rPr lang="en-US" sz="1100" dirty="0">
                <a:solidFill>
                  <a:schemeClr val="dk1"/>
                </a:solidFill>
              </a:rPr>
              <a:t>    Introduce bundling or upselling strategies to encourage customers to buy higher-value products. Focus on promoting </a:t>
            </a:r>
          </a:p>
          <a:p>
            <a:pPr marL="114300" indent="0">
              <a:lnSpc>
                <a:spcPct val="114999"/>
              </a:lnSpc>
              <a:buNone/>
            </a:pPr>
            <a:r>
              <a:rPr lang="en-US" sz="1100" dirty="0">
                <a:solidFill>
                  <a:schemeClr val="dk1"/>
                </a:solidFill>
              </a:rPr>
              <a:t>    high-margin items or bundles that increase the total purchase value.</a:t>
            </a:r>
          </a:p>
          <a:p>
            <a:pPr>
              <a:lnSpc>
                <a:spcPct val="114999"/>
              </a:lnSpc>
            </a:pPr>
            <a:r>
              <a:rPr lang="en-US" sz="1100" b="1" dirty="0">
                <a:solidFill>
                  <a:schemeClr val="dk1"/>
                </a:solidFill>
              </a:rPr>
              <a:t>Leverage Regional Strengths</a:t>
            </a:r>
            <a:endParaRPr lang="en-US" sz="1100" dirty="0">
              <a:solidFill>
                <a:schemeClr val="dk1"/>
              </a:solidFill>
            </a:endParaRPr>
          </a:p>
          <a:p>
            <a:pPr marL="114300" indent="0">
              <a:lnSpc>
                <a:spcPct val="114999"/>
              </a:lnSpc>
              <a:buNone/>
            </a:pPr>
            <a:r>
              <a:rPr lang="en-US" sz="1100" dirty="0">
                <a:solidFill>
                  <a:schemeClr val="dk1"/>
                </a:solidFill>
              </a:rPr>
              <a:t>    Use the success in the Netherlands as a model for other regions. Focus on replicating strategies in customer engagement,     promotions, and product offerings that lead to higher CLTV and profitability.</a:t>
            </a:r>
          </a:p>
          <a:p>
            <a:pPr>
              <a:lnSpc>
                <a:spcPct val="114999"/>
              </a:lnSpc>
            </a:pPr>
            <a:r>
              <a:rPr lang="en-US" sz="1100" b="1" dirty="0">
                <a:solidFill>
                  <a:schemeClr val="dk1"/>
                </a:solidFill>
              </a:rPr>
              <a:t>Optimize Customer Acquisition</a:t>
            </a:r>
            <a:endParaRPr lang="en-US" sz="1100" dirty="0">
              <a:solidFill>
                <a:schemeClr val="dk1"/>
              </a:solidFill>
            </a:endParaRPr>
          </a:p>
          <a:p>
            <a:pPr marL="114300" indent="0">
              <a:lnSpc>
                <a:spcPct val="114999"/>
              </a:lnSpc>
              <a:buNone/>
            </a:pPr>
            <a:r>
              <a:rPr lang="en-US" sz="1100" dirty="0">
                <a:solidFill>
                  <a:schemeClr val="dk1"/>
                </a:solidFill>
              </a:rPr>
              <a:t>    Refine marketing efforts to target high-CLTV customers, especially in regions with low AOV. Prioritize channels that yield </a:t>
            </a:r>
          </a:p>
          <a:p>
            <a:pPr marL="114300" indent="0">
              <a:lnSpc>
                <a:spcPct val="114999"/>
              </a:lnSpc>
              <a:buNone/>
            </a:pPr>
            <a:r>
              <a:rPr lang="en-US" sz="1100" dirty="0">
                <a:solidFill>
                  <a:schemeClr val="dk1"/>
                </a:solidFill>
              </a:rPr>
              <a:t>    high-value customers to balance acquisition costs and customer lifetime value.</a:t>
            </a:r>
          </a:p>
          <a:p>
            <a:pPr>
              <a:lnSpc>
                <a:spcPct val="114999"/>
              </a:lnSpc>
            </a:pPr>
            <a:r>
              <a:rPr lang="en-US" sz="1100" b="1" dirty="0">
                <a:solidFill>
                  <a:schemeClr val="dk1"/>
                </a:solidFill>
              </a:rPr>
              <a:t>Seasonal Sales Optimization</a:t>
            </a:r>
            <a:endParaRPr lang="en-US" sz="1100" dirty="0">
              <a:solidFill>
                <a:schemeClr val="dk1"/>
              </a:solidFill>
            </a:endParaRPr>
          </a:p>
          <a:p>
            <a:pPr marL="114300" indent="0">
              <a:lnSpc>
                <a:spcPct val="114999"/>
              </a:lnSpc>
              <a:buNone/>
            </a:pPr>
            <a:r>
              <a:rPr lang="en-US" sz="1100" dirty="0">
                <a:solidFill>
                  <a:schemeClr val="dk1"/>
                </a:solidFill>
              </a:rPr>
              <a:t>    Plan promotions around the strong sales in November and address the February dip with targeted campaigns or discounts.     Consider strategies to retain momentum during the December post-holiday slump.</a:t>
            </a:r>
          </a:p>
          <a:p>
            <a:pPr>
              <a:lnSpc>
                <a:spcPct val="114999"/>
              </a:lnSpc>
            </a:pPr>
            <a:r>
              <a:rPr lang="en-US" sz="1100" b="1" dirty="0">
                <a:solidFill>
                  <a:schemeClr val="dk1"/>
                </a:solidFill>
              </a:rPr>
              <a:t>Online-Offline Integration</a:t>
            </a:r>
            <a:endParaRPr lang="en-US" sz="1100" dirty="0">
              <a:solidFill>
                <a:schemeClr val="dk1"/>
              </a:solidFill>
            </a:endParaRPr>
          </a:p>
          <a:p>
            <a:pPr marL="114300" indent="0">
              <a:lnSpc>
                <a:spcPct val="114999"/>
              </a:lnSpc>
              <a:buNone/>
            </a:pPr>
            <a:r>
              <a:rPr lang="en-US" sz="1100" dirty="0">
                <a:solidFill>
                  <a:schemeClr val="dk1"/>
                </a:solidFill>
              </a:rPr>
              <a:t>    Given the near-equal distribution of online and offline sales, enhance omnichannel experiences by streamlining the customer      journey across both platforms, ensuring consistency in offers and promotions to maintain sales across both segments.</a:t>
            </a:r>
          </a:p>
        </p:txBody>
      </p:sp>
      <p:pic>
        <p:nvPicPr>
          <p:cNvPr id="74" name="Google Shape;74;p15"/>
          <p:cNvPicPr preferRelativeResize="0"/>
          <p:nvPr/>
        </p:nvPicPr>
        <p:blipFill>
          <a:blip r:embed="rId3">
            <a:alphaModFix/>
          </a:blip>
          <a:stretch>
            <a:fillRect/>
          </a:stretch>
        </p:blipFill>
        <p:spPr>
          <a:xfrm>
            <a:off x="8371150" y="0"/>
            <a:ext cx="772850" cy="718125"/>
          </a:xfrm>
          <a:prstGeom prst="rect">
            <a:avLst/>
          </a:prstGeom>
          <a:noFill/>
          <a:ln>
            <a:noFill/>
          </a:ln>
        </p:spPr>
      </p:pic>
    </p:spTree>
    <p:extLst>
      <p:ext uri="{BB962C8B-B14F-4D97-AF65-F5344CB8AC3E}">
        <p14:creationId xmlns:p14="http://schemas.microsoft.com/office/powerpoint/2010/main" val="4158407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699" y="1996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latin typeface="Comfortaa SemiBold"/>
                <a:ea typeface="Comfortaa SemiBold"/>
                <a:cs typeface="Comfortaa SemiBold"/>
                <a:sym typeface="Comfortaa SemiBold"/>
              </a:rPr>
              <a:t>Agenda</a:t>
            </a:r>
            <a:endParaRPr sz="2520">
              <a:latin typeface="Comfortaa SemiBold"/>
              <a:ea typeface="Comfortaa SemiBold"/>
              <a:cs typeface="Comfortaa SemiBold"/>
              <a:sym typeface="Comfortaa SemiBold"/>
            </a:endParaRPr>
          </a:p>
        </p:txBody>
      </p:sp>
      <p:pic>
        <p:nvPicPr>
          <p:cNvPr id="66" name="Google Shape;66;p14"/>
          <p:cNvPicPr preferRelativeResize="0"/>
          <p:nvPr/>
        </p:nvPicPr>
        <p:blipFill>
          <a:blip r:embed="rId3">
            <a:alphaModFix/>
          </a:blip>
          <a:stretch>
            <a:fillRect/>
          </a:stretch>
        </p:blipFill>
        <p:spPr>
          <a:xfrm>
            <a:off x="8371150" y="0"/>
            <a:ext cx="772850" cy="718125"/>
          </a:xfrm>
          <a:prstGeom prst="rect">
            <a:avLst/>
          </a:prstGeom>
          <a:noFill/>
          <a:ln>
            <a:no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128" y="1017725"/>
            <a:ext cx="6587743" cy="36684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699" y="1996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dirty="0" smtClean="0">
                <a:latin typeface="Comfortaa SemiBold"/>
                <a:ea typeface="Comfortaa SemiBold"/>
                <a:cs typeface="Comfortaa SemiBold"/>
                <a:sym typeface="Comfortaa SemiBold"/>
              </a:rPr>
              <a:t>Executive Summary</a:t>
            </a:r>
            <a:endParaRPr sz="2520" dirty="0">
              <a:latin typeface="Comfortaa SemiBold"/>
              <a:ea typeface="Comfortaa SemiBold"/>
              <a:cs typeface="Comfortaa SemiBold"/>
              <a:sym typeface="Comfortaa SemiBold"/>
            </a:endParaRPr>
          </a:p>
        </p:txBody>
      </p:sp>
      <p:pic>
        <p:nvPicPr>
          <p:cNvPr id="66" name="Google Shape;66;p14"/>
          <p:cNvPicPr preferRelativeResize="0"/>
          <p:nvPr/>
        </p:nvPicPr>
        <p:blipFill>
          <a:blip r:embed="rId3">
            <a:alphaModFix/>
          </a:blip>
          <a:stretch>
            <a:fillRect/>
          </a:stretch>
        </p:blipFill>
        <p:spPr>
          <a:xfrm>
            <a:off x="8371150" y="0"/>
            <a:ext cx="772850" cy="718125"/>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60" y="972096"/>
            <a:ext cx="8586439" cy="3671140"/>
          </a:xfrm>
          <a:prstGeom prst="rect">
            <a:avLst/>
          </a:prstGeom>
        </p:spPr>
      </p:pic>
    </p:spTree>
    <p:extLst>
      <p:ext uri="{BB962C8B-B14F-4D97-AF65-F5344CB8AC3E}">
        <p14:creationId xmlns:p14="http://schemas.microsoft.com/office/powerpoint/2010/main" val="3245811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36975" y="145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latin typeface="Comfortaa SemiBold"/>
                <a:ea typeface="Comfortaa SemiBold"/>
                <a:cs typeface="Comfortaa SemiBold"/>
                <a:sym typeface="Comfortaa SemiBold"/>
              </a:rPr>
              <a:t>Industry, Company and Client Understanding </a:t>
            </a:r>
            <a:endParaRPr sz="2520">
              <a:latin typeface="Comfortaa SemiBold"/>
              <a:ea typeface="Comfortaa SemiBold"/>
              <a:cs typeface="Comfortaa SemiBold"/>
              <a:sym typeface="Comfortaa SemiBold"/>
            </a:endParaRPr>
          </a:p>
        </p:txBody>
      </p:sp>
      <p:sp>
        <p:nvSpPr>
          <p:cNvPr id="73" name="Google Shape;73;p15"/>
          <p:cNvSpPr txBox="1">
            <a:spLocks noGrp="1"/>
          </p:cNvSpPr>
          <p:nvPr>
            <p:ph type="body" idx="1"/>
          </p:nvPr>
        </p:nvSpPr>
        <p:spPr>
          <a:xfrm>
            <a:off x="311700" y="1017725"/>
            <a:ext cx="8520600" cy="4077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250" b="1" dirty="0">
                <a:solidFill>
                  <a:schemeClr val="dk1"/>
                </a:solidFill>
              </a:rPr>
              <a:t>Industry: </a:t>
            </a:r>
            <a:r>
              <a:rPr lang="en" sz="1200" dirty="0">
                <a:solidFill>
                  <a:schemeClr val="dk1"/>
                </a:solidFill>
              </a:rPr>
              <a:t>Home Improvement Retail</a:t>
            </a:r>
            <a:endParaRPr lang="en-US" sz="1200">
              <a:solidFill>
                <a:schemeClr val="dk1"/>
              </a:solidFill>
            </a:endParaRPr>
          </a:p>
          <a:p>
            <a:pPr marL="0" lvl="0" indent="0" algn="l" rtl="0">
              <a:spcBef>
                <a:spcPts val="0"/>
              </a:spcBef>
              <a:spcAft>
                <a:spcPts val="0"/>
              </a:spcAft>
              <a:buNone/>
            </a:pPr>
            <a:r>
              <a:rPr lang="en" sz="1250" b="1" dirty="0">
                <a:solidFill>
                  <a:schemeClr val="dk1"/>
                </a:solidFill>
              </a:rPr>
              <a:t>Company: </a:t>
            </a:r>
            <a:r>
              <a:rPr lang="en" sz="1200" dirty="0">
                <a:solidFill>
                  <a:schemeClr val="dk1"/>
                </a:solidFill>
              </a:rPr>
              <a:t>The Home Depot</a:t>
            </a:r>
            <a:endParaRPr sz="1200">
              <a:solidFill>
                <a:schemeClr val="dk1"/>
              </a:solidFill>
            </a:endParaRPr>
          </a:p>
          <a:p>
            <a:pPr marL="0" lvl="0" indent="0" algn="l" rtl="0">
              <a:spcBef>
                <a:spcPts val="0"/>
              </a:spcBef>
              <a:spcAft>
                <a:spcPts val="0"/>
              </a:spcAft>
              <a:buNone/>
            </a:pPr>
            <a:r>
              <a:rPr lang="en" sz="1250" b="1" dirty="0">
                <a:solidFill>
                  <a:schemeClr val="dk1"/>
                </a:solidFill>
              </a:rPr>
              <a:t>Client: </a:t>
            </a:r>
            <a:r>
              <a:rPr lang="en" sz="1200" dirty="0">
                <a:solidFill>
                  <a:schemeClr val="dk1"/>
                </a:solidFill>
              </a:rPr>
              <a:t>W Michael </a:t>
            </a:r>
            <a:r>
              <a:rPr lang="en" sz="1200" err="1">
                <a:solidFill>
                  <a:schemeClr val="dk1"/>
                </a:solidFill>
              </a:rPr>
              <a:t>Planicka</a:t>
            </a:r>
            <a:r>
              <a:rPr lang="en" sz="1200" dirty="0">
                <a:solidFill>
                  <a:schemeClr val="dk1"/>
                </a:solidFill>
              </a:rPr>
              <a:t> (Head of CRM team)</a:t>
            </a:r>
            <a:endParaRPr sz="1200" dirty="0">
              <a:solidFill>
                <a:schemeClr val="dk1"/>
              </a:solidFill>
            </a:endParaRPr>
          </a:p>
          <a:p>
            <a:pPr marL="0" lvl="0" indent="0" algn="l" rtl="0">
              <a:spcBef>
                <a:spcPts val="0"/>
              </a:spcBef>
              <a:spcAft>
                <a:spcPts val="0"/>
              </a:spcAft>
              <a:buNone/>
            </a:pPr>
            <a:endParaRPr sz="1400" b="1">
              <a:solidFill>
                <a:schemeClr val="dk1"/>
              </a:solidFill>
            </a:endParaRPr>
          </a:p>
          <a:p>
            <a:pPr marL="0" indent="0">
              <a:lnSpc>
                <a:spcPct val="114999"/>
              </a:lnSpc>
              <a:buNone/>
            </a:pPr>
            <a:endParaRPr lang="en" sz="1400" b="1" dirty="0">
              <a:solidFill>
                <a:schemeClr val="dk1"/>
              </a:solidFill>
            </a:endParaRPr>
          </a:p>
          <a:p>
            <a:pPr marL="0" lvl="0" indent="0" algn="l" rtl="0">
              <a:spcBef>
                <a:spcPts val="0"/>
              </a:spcBef>
              <a:spcAft>
                <a:spcPts val="0"/>
              </a:spcAft>
              <a:buNone/>
            </a:pPr>
            <a:r>
              <a:rPr lang="en" sz="1250" b="1" dirty="0">
                <a:solidFill>
                  <a:schemeClr val="dk1"/>
                </a:solidFill>
              </a:rPr>
              <a:t>Key Takeaways:</a:t>
            </a:r>
            <a:endParaRPr sz="1250" b="1">
              <a:solidFill>
                <a:schemeClr val="dk1"/>
              </a:solidFill>
            </a:endParaRPr>
          </a:p>
          <a:p>
            <a:pPr marL="0" indent="0">
              <a:lnSpc>
                <a:spcPct val="114999"/>
              </a:lnSpc>
              <a:buNone/>
            </a:pPr>
            <a:endParaRPr lang="en" sz="1250" b="1" dirty="0">
              <a:solidFill>
                <a:schemeClr val="dk1"/>
              </a:solidFill>
            </a:endParaRPr>
          </a:p>
          <a:p>
            <a:pPr marL="0" lvl="0" indent="0" algn="just" rtl="0">
              <a:spcBef>
                <a:spcPts val="0"/>
              </a:spcBef>
              <a:spcAft>
                <a:spcPts val="0"/>
              </a:spcAft>
              <a:buNone/>
            </a:pPr>
            <a:r>
              <a:rPr lang="en" sz="1200" u="sng" dirty="0">
                <a:solidFill>
                  <a:schemeClr val="dk1"/>
                </a:solidFill>
              </a:rPr>
              <a:t>Vertical Writeup</a:t>
            </a:r>
            <a:endParaRPr sz="1200" u="sng" dirty="0">
              <a:solidFill>
                <a:schemeClr val="dk1"/>
              </a:solidFill>
            </a:endParaRPr>
          </a:p>
          <a:p>
            <a:pPr marL="457200" lvl="0" indent="-304800" algn="just" rtl="0">
              <a:spcBef>
                <a:spcPts val="0"/>
              </a:spcBef>
              <a:spcAft>
                <a:spcPts val="0"/>
              </a:spcAft>
              <a:buClr>
                <a:schemeClr val="dk1"/>
              </a:buClr>
              <a:buSzPts val="1200"/>
              <a:buChar char="●"/>
            </a:pPr>
            <a:r>
              <a:rPr lang="en" sz="1200" i="1" dirty="0">
                <a:solidFill>
                  <a:schemeClr val="dk1"/>
                </a:solidFill>
              </a:rPr>
              <a:t>E-commerce Disruption</a:t>
            </a:r>
            <a:r>
              <a:rPr lang="en" sz="1200" dirty="0">
                <a:solidFill>
                  <a:schemeClr val="dk1"/>
                </a:solidFill>
              </a:rPr>
              <a:t>: Transformed consumer shopping habits, challenging traditional retailers.</a:t>
            </a:r>
            <a:endParaRPr sz="1200" dirty="0">
              <a:solidFill>
                <a:schemeClr val="dk1"/>
              </a:solidFill>
            </a:endParaRPr>
          </a:p>
          <a:p>
            <a:pPr marL="457200" lvl="0" indent="-304800" algn="just" rtl="0">
              <a:spcBef>
                <a:spcPts val="0"/>
              </a:spcBef>
              <a:spcAft>
                <a:spcPts val="0"/>
              </a:spcAft>
              <a:buClr>
                <a:schemeClr val="dk1"/>
              </a:buClr>
              <a:buSzPts val="1200"/>
              <a:buChar char="●"/>
            </a:pPr>
            <a:r>
              <a:rPr lang="en" sz="1200" i="1" dirty="0">
                <a:solidFill>
                  <a:schemeClr val="dk1"/>
                </a:solidFill>
              </a:rPr>
              <a:t>Omni-channel Expectations</a:t>
            </a:r>
            <a:r>
              <a:rPr lang="en" sz="1200" dirty="0">
                <a:solidFill>
                  <a:schemeClr val="dk1"/>
                </a:solidFill>
              </a:rPr>
              <a:t>: Shifted businesses to integrate multiple shopping channels effectively.</a:t>
            </a:r>
            <a:endParaRPr sz="1200">
              <a:solidFill>
                <a:schemeClr val="dk1"/>
              </a:solidFill>
            </a:endParaRPr>
          </a:p>
          <a:p>
            <a:pPr marL="457200" lvl="0" indent="-304800" algn="just" rtl="0">
              <a:spcBef>
                <a:spcPts val="0"/>
              </a:spcBef>
              <a:spcAft>
                <a:spcPts val="0"/>
              </a:spcAft>
              <a:buClr>
                <a:schemeClr val="dk1"/>
              </a:buClr>
              <a:buSzPts val="1200"/>
              <a:buChar char="●"/>
            </a:pPr>
            <a:r>
              <a:rPr lang="en" sz="1200" i="1" dirty="0">
                <a:solidFill>
                  <a:schemeClr val="dk1"/>
                </a:solidFill>
              </a:rPr>
              <a:t>Supply Chain Optimization</a:t>
            </a:r>
            <a:r>
              <a:rPr lang="en" sz="1200" dirty="0">
                <a:solidFill>
                  <a:schemeClr val="dk1"/>
                </a:solidFill>
              </a:rPr>
              <a:t>: Rethink inventory and distribution to solve out-of-stock issues and boost efficiency.</a:t>
            </a:r>
            <a:endParaRPr sz="1200" dirty="0">
              <a:solidFill>
                <a:schemeClr val="dk1"/>
              </a:solidFill>
            </a:endParaRPr>
          </a:p>
          <a:p>
            <a:pPr marL="0" lvl="0" indent="0" algn="just" rtl="0">
              <a:spcBef>
                <a:spcPts val="0"/>
              </a:spcBef>
              <a:spcAft>
                <a:spcPts val="0"/>
              </a:spcAft>
              <a:buNone/>
            </a:pPr>
            <a:endParaRPr sz="1200">
              <a:solidFill>
                <a:schemeClr val="dk1"/>
              </a:solidFill>
            </a:endParaRPr>
          </a:p>
          <a:p>
            <a:pPr marL="0" lvl="0" indent="0" algn="just" rtl="0">
              <a:spcBef>
                <a:spcPts val="0"/>
              </a:spcBef>
              <a:spcAft>
                <a:spcPts val="0"/>
              </a:spcAft>
              <a:buNone/>
            </a:pPr>
            <a:r>
              <a:rPr lang="en" sz="1200" u="sng" dirty="0">
                <a:solidFill>
                  <a:schemeClr val="dk1"/>
                </a:solidFill>
              </a:rPr>
              <a:t>Client Context</a:t>
            </a:r>
            <a:endParaRPr sz="1200" u="sng" dirty="0">
              <a:solidFill>
                <a:schemeClr val="dk1"/>
              </a:solidFill>
            </a:endParaRPr>
          </a:p>
          <a:p>
            <a:pPr marL="457200" lvl="0" indent="-304800" algn="just" rtl="0">
              <a:spcBef>
                <a:spcPts val="0"/>
              </a:spcBef>
              <a:spcAft>
                <a:spcPts val="0"/>
              </a:spcAft>
              <a:buClr>
                <a:schemeClr val="dk1"/>
              </a:buClr>
              <a:buSzPts val="1200"/>
              <a:buChar char="●"/>
            </a:pPr>
            <a:r>
              <a:rPr lang="en" sz="1200" i="1" dirty="0">
                <a:solidFill>
                  <a:schemeClr val="dk1"/>
                </a:solidFill>
              </a:rPr>
              <a:t>Global Home Improvement Leader</a:t>
            </a:r>
            <a:r>
              <a:rPr lang="en" sz="1200" dirty="0">
                <a:solidFill>
                  <a:schemeClr val="dk1"/>
                </a:solidFill>
              </a:rPr>
              <a:t>: Holds 17% market share in the U.S. with 2,324 stores, reaching 90% of the population within 10 miles.</a:t>
            </a:r>
            <a:endParaRPr sz="1200" dirty="0">
              <a:solidFill>
                <a:schemeClr val="dk1"/>
              </a:solidFill>
            </a:endParaRPr>
          </a:p>
          <a:p>
            <a:pPr marL="457200" lvl="0" indent="-304800" algn="just" rtl="0">
              <a:spcBef>
                <a:spcPts val="0"/>
              </a:spcBef>
              <a:spcAft>
                <a:spcPts val="0"/>
              </a:spcAft>
              <a:buClr>
                <a:schemeClr val="dk1"/>
              </a:buClr>
              <a:buSzPts val="1200"/>
              <a:buChar char="●"/>
            </a:pPr>
            <a:r>
              <a:rPr lang="en" sz="1200" i="1" dirty="0">
                <a:solidFill>
                  <a:schemeClr val="dk1"/>
                </a:solidFill>
              </a:rPr>
              <a:t>Home Improvement Market Growth</a:t>
            </a:r>
            <a:r>
              <a:rPr lang="en" sz="1200" dirty="0">
                <a:solidFill>
                  <a:schemeClr val="dk1"/>
                </a:solidFill>
              </a:rPr>
              <a:t>: Projected to reach $1,012.9 billion by 2028, driven by smart home products and sustainable materials</a:t>
            </a:r>
            <a:endParaRPr sz="1200" dirty="0">
              <a:solidFill>
                <a:schemeClr val="dk1"/>
              </a:solidFill>
            </a:endParaRPr>
          </a:p>
          <a:p>
            <a:pPr marL="0" lvl="0" indent="0" algn="just" rtl="0">
              <a:spcBef>
                <a:spcPts val="0"/>
              </a:spcBef>
              <a:spcAft>
                <a:spcPts val="0"/>
              </a:spcAft>
              <a:buNone/>
            </a:pPr>
            <a:endParaRPr sz="1200">
              <a:solidFill>
                <a:schemeClr val="dk1"/>
              </a:solidFill>
            </a:endParaRPr>
          </a:p>
          <a:p>
            <a:pPr marL="0" lvl="0" indent="0" algn="just" rtl="0">
              <a:spcBef>
                <a:spcPts val="0"/>
              </a:spcBef>
              <a:spcAft>
                <a:spcPts val="0"/>
              </a:spcAft>
              <a:buNone/>
            </a:pPr>
            <a:r>
              <a:rPr lang="en" sz="1200" u="sng" dirty="0">
                <a:solidFill>
                  <a:schemeClr val="dk1"/>
                </a:solidFill>
              </a:rPr>
              <a:t>Empathy Map</a:t>
            </a:r>
            <a:endParaRPr sz="1200" u="sng" dirty="0">
              <a:solidFill>
                <a:schemeClr val="dk1"/>
              </a:solidFill>
            </a:endParaRPr>
          </a:p>
          <a:p>
            <a:pPr marL="457200" lvl="0" indent="-304800" algn="just" rtl="0">
              <a:spcBef>
                <a:spcPts val="0"/>
              </a:spcBef>
              <a:spcAft>
                <a:spcPts val="0"/>
              </a:spcAft>
              <a:buClr>
                <a:schemeClr val="dk1"/>
              </a:buClr>
              <a:buSzPts val="1200"/>
              <a:buChar char="●"/>
            </a:pPr>
            <a:r>
              <a:rPr lang="en" sz="1200" i="1" dirty="0">
                <a:solidFill>
                  <a:schemeClr val="dk1"/>
                </a:solidFill>
              </a:rPr>
              <a:t>Versatile Expertise</a:t>
            </a:r>
            <a:r>
              <a:rPr lang="en" sz="1200" dirty="0">
                <a:solidFill>
                  <a:schemeClr val="dk1"/>
                </a:solidFill>
              </a:rPr>
              <a:t>: Skilled in business intelligence and data analytics, leveraging insights to drive growth, operational performance, and sustainability initiatives.</a:t>
            </a:r>
            <a:endParaRPr sz="1200" dirty="0">
              <a:solidFill>
                <a:schemeClr val="dk1"/>
              </a:solidFill>
            </a:endParaRPr>
          </a:p>
          <a:p>
            <a:pPr marL="457200" lvl="0" indent="-304800" algn="just" rtl="0">
              <a:spcBef>
                <a:spcPts val="0"/>
              </a:spcBef>
              <a:spcAft>
                <a:spcPts val="0"/>
              </a:spcAft>
              <a:buClr>
                <a:schemeClr val="dk1"/>
              </a:buClr>
              <a:buSzPts val="1200"/>
              <a:buChar char="●"/>
            </a:pPr>
            <a:r>
              <a:rPr lang="en" sz="1200" i="1" dirty="0">
                <a:solidFill>
                  <a:schemeClr val="dk1"/>
                </a:solidFill>
              </a:rPr>
              <a:t>Collaborative Leadership</a:t>
            </a:r>
            <a:r>
              <a:rPr lang="en" sz="1200" dirty="0">
                <a:solidFill>
                  <a:schemeClr val="dk1"/>
                </a:solidFill>
              </a:rPr>
              <a:t>: Aiming for senior roles, emphasizes cross-departmental collaboration to deliver impactful solutions and foster innovation.</a:t>
            </a:r>
            <a:endParaRPr sz="1200" dirty="0">
              <a:solidFill>
                <a:schemeClr val="dk1"/>
              </a:solidFill>
            </a:endParaRPr>
          </a:p>
        </p:txBody>
      </p:sp>
      <p:pic>
        <p:nvPicPr>
          <p:cNvPr id="74" name="Google Shape;74;p15"/>
          <p:cNvPicPr preferRelativeResize="0"/>
          <p:nvPr/>
        </p:nvPicPr>
        <p:blipFill>
          <a:blip r:embed="rId3">
            <a:alphaModFix/>
          </a:blip>
          <a:stretch>
            <a:fillRect/>
          </a:stretch>
        </p:blipFill>
        <p:spPr>
          <a:xfrm>
            <a:off x="8371150" y="0"/>
            <a:ext cx="772850" cy="718125"/>
          </a:xfrm>
          <a:prstGeom prst="rect">
            <a:avLst/>
          </a:prstGeom>
          <a:noFill/>
          <a:ln>
            <a:noFill/>
          </a:ln>
        </p:spPr>
      </p:pic>
      <p:pic>
        <p:nvPicPr>
          <p:cNvPr id="2" name="Picture 1" descr="The home depot Brands Color icon">
            <a:extLst>
              <a:ext uri="{FF2B5EF4-FFF2-40B4-BE49-F238E27FC236}">
                <a16:creationId xmlns:a16="http://schemas.microsoft.com/office/drawing/2014/main" id="{3A191F42-898F-D560-6B69-46A86EEE7FC9}"/>
              </a:ext>
            </a:extLst>
          </p:cNvPr>
          <p:cNvPicPr>
            <a:picLocks noChangeAspect="1"/>
          </p:cNvPicPr>
          <p:nvPr/>
        </p:nvPicPr>
        <p:blipFill>
          <a:blip r:embed="rId4"/>
          <a:stretch>
            <a:fillRect/>
          </a:stretch>
        </p:blipFill>
        <p:spPr>
          <a:xfrm>
            <a:off x="8146343" y="1016706"/>
            <a:ext cx="619479" cy="5842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194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latin typeface="Comfortaa SemiBold"/>
                <a:ea typeface="Comfortaa SemiBold"/>
                <a:cs typeface="Comfortaa SemiBold"/>
                <a:sym typeface="Comfortaa SemiBold"/>
              </a:rPr>
              <a:t>Establishing problem statement, Outcomes and Project workflow </a:t>
            </a:r>
            <a:endParaRPr sz="2520">
              <a:latin typeface="Comfortaa SemiBold"/>
              <a:ea typeface="Comfortaa SemiBold"/>
              <a:cs typeface="Comfortaa SemiBold"/>
              <a:sym typeface="Comfortaa SemiBold"/>
            </a:endParaRPr>
          </a:p>
        </p:txBody>
      </p:sp>
      <p:sp>
        <p:nvSpPr>
          <p:cNvPr id="80" name="Google Shape;80;p16"/>
          <p:cNvSpPr txBox="1">
            <a:spLocks noGrp="1"/>
          </p:cNvSpPr>
          <p:nvPr>
            <p:ph type="body" idx="1"/>
          </p:nvPr>
        </p:nvSpPr>
        <p:spPr>
          <a:xfrm>
            <a:off x="311700" y="1389475"/>
            <a:ext cx="8520600" cy="37053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r>
              <a:rPr lang="en" sz="1250" b="1">
                <a:solidFill>
                  <a:schemeClr val="dk1"/>
                </a:solidFill>
                <a:highlight>
                  <a:schemeClr val="lt1"/>
                </a:highlight>
              </a:rPr>
              <a:t>Problem Statement:</a:t>
            </a:r>
            <a:endParaRPr sz="1250" b="1">
              <a:solidFill>
                <a:schemeClr val="dk1"/>
              </a:solidFill>
              <a:highlight>
                <a:schemeClr val="lt1"/>
              </a:highlight>
            </a:endParaRPr>
          </a:p>
          <a:p>
            <a:pPr marL="0" lvl="0" indent="0" algn="just" rtl="0">
              <a:lnSpc>
                <a:spcPct val="100000"/>
              </a:lnSpc>
              <a:spcBef>
                <a:spcPts val="0"/>
              </a:spcBef>
              <a:spcAft>
                <a:spcPts val="0"/>
              </a:spcAft>
              <a:buNone/>
            </a:pPr>
            <a:r>
              <a:rPr lang="en" sz="1200">
                <a:solidFill>
                  <a:schemeClr val="dk1"/>
                </a:solidFill>
                <a:highlight>
                  <a:schemeClr val="lt1"/>
                </a:highlight>
              </a:rPr>
              <a:t>The CRM team is facing challenges in maintaining customer loyalty and managing the costs of acquiring new customers. These challenges are impacting the company's profitability and long-term growth.</a:t>
            </a:r>
            <a:endParaRPr sz="1200">
              <a:solidFill>
                <a:schemeClr val="dk1"/>
              </a:solidFill>
              <a:highlight>
                <a:schemeClr val="lt1"/>
              </a:highlight>
            </a:endParaRPr>
          </a:p>
          <a:p>
            <a:pPr marL="0" lvl="0" indent="0" algn="just" rtl="0">
              <a:lnSpc>
                <a:spcPct val="100000"/>
              </a:lnSpc>
              <a:spcBef>
                <a:spcPts val="0"/>
              </a:spcBef>
              <a:spcAft>
                <a:spcPts val="0"/>
              </a:spcAft>
              <a:buNone/>
            </a:pPr>
            <a:endParaRPr sz="1400">
              <a:solidFill>
                <a:schemeClr val="dk1"/>
              </a:solidFill>
              <a:highlight>
                <a:schemeClr val="lt1"/>
              </a:highlight>
            </a:endParaRPr>
          </a:p>
          <a:p>
            <a:pPr marL="0" lvl="0" indent="0" algn="just" rtl="0">
              <a:lnSpc>
                <a:spcPct val="100000"/>
              </a:lnSpc>
              <a:spcBef>
                <a:spcPts val="0"/>
              </a:spcBef>
              <a:spcAft>
                <a:spcPts val="0"/>
              </a:spcAft>
              <a:buNone/>
            </a:pPr>
            <a:r>
              <a:rPr lang="en" sz="1250" b="1">
                <a:solidFill>
                  <a:schemeClr val="dk1"/>
                </a:solidFill>
                <a:highlight>
                  <a:schemeClr val="lt1"/>
                </a:highlight>
              </a:rPr>
              <a:t>Expected Outcomes:</a:t>
            </a:r>
            <a:endParaRPr sz="1250" b="1">
              <a:solidFill>
                <a:schemeClr val="dk1"/>
              </a:solidFill>
              <a:highlight>
                <a:schemeClr val="lt1"/>
              </a:highlight>
            </a:endParaRPr>
          </a:p>
          <a:p>
            <a:pPr marL="457200" lvl="0" indent="-304800" algn="just" rtl="0">
              <a:lnSpc>
                <a:spcPct val="100000"/>
              </a:lnSpc>
              <a:spcBef>
                <a:spcPts val="0"/>
              </a:spcBef>
              <a:spcAft>
                <a:spcPts val="0"/>
              </a:spcAft>
              <a:buClr>
                <a:schemeClr val="dk1"/>
              </a:buClr>
              <a:buSzPts val="1200"/>
              <a:buChar char="●"/>
            </a:pPr>
            <a:r>
              <a:rPr lang="en" sz="1200" i="1">
                <a:solidFill>
                  <a:schemeClr val="dk1"/>
                </a:solidFill>
                <a:highlight>
                  <a:schemeClr val="lt1"/>
                </a:highlight>
              </a:rPr>
              <a:t>Enhanced Customer Retention: </a:t>
            </a:r>
            <a:r>
              <a:rPr lang="en" sz="1200">
                <a:solidFill>
                  <a:schemeClr val="dk1"/>
                </a:solidFill>
                <a:highlight>
                  <a:schemeClr val="lt1"/>
                </a:highlight>
              </a:rPr>
              <a:t>Increase the retention rate by implementing targeted strategies to engage and retain high-value customers. </a:t>
            </a:r>
            <a:endParaRPr sz="1200">
              <a:solidFill>
                <a:schemeClr val="dk1"/>
              </a:solidFill>
              <a:highlight>
                <a:schemeClr val="lt1"/>
              </a:highlight>
            </a:endParaRPr>
          </a:p>
          <a:p>
            <a:pPr marL="457200" lvl="0" indent="-304800" algn="just" rtl="0">
              <a:spcBef>
                <a:spcPts val="0"/>
              </a:spcBef>
              <a:spcAft>
                <a:spcPts val="0"/>
              </a:spcAft>
              <a:buClr>
                <a:schemeClr val="dk1"/>
              </a:buClr>
              <a:buSzPts val="1200"/>
              <a:buChar char="●"/>
            </a:pPr>
            <a:r>
              <a:rPr lang="en" sz="1200" i="1">
                <a:solidFill>
                  <a:schemeClr val="dk1"/>
                </a:solidFill>
                <a:highlight>
                  <a:schemeClr val="lt1"/>
                </a:highlight>
              </a:rPr>
              <a:t>Optimized Customer Acquisition: </a:t>
            </a:r>
            <a:r>
              <a:rPr lang="en" sz="1200">
                <a:solidFill>
                  <a:schemeClr val="dk1"/>
                </a:solidFill>
                <a:highlight>
                  <a:schemeClr val="lt1"/>
                </a:highlight>
              </a:rPr>
              <a:t>Reduce customer acquisition costs by focusing on acquiring customers who are likely to have a higher CLV </a:t>
            </a:r>
            <a:endParaRPr sz="1200">
              <a:solidFill>
                <a:schemeClr val="dk1"/>
              </a:solidFill>
              <a:highlight>
                <a:schemeClr val="lt1"/>
              </a:highlight>
            </a:endParaRPr>
          </a:p>
          <a:p>
            <a:pPr marL="457200" lvl="0" indent="-304800" algn="just" rtl="0">
              <a:spcBef>
                <a:spcPts val="0"/>
              </a:spcBef>
              <a:spcAft>
                <a:spcPts val="0"/>
              </a:spcAft>
              <a:buClr>
                <a:schemeClr val="dk1"/>
              </a:buClr>
              <a:buSzPts val="1200"/>
              <a:buChar char="●"/>
            </a:pPr>
            <a:r>
              <a:rPr lang="en" sz="1200" i="1">
                <a:solidFill>
                  <a:schemeClr val="dk1"/>
                </a:solidFill>
                <a:highlight>
                  <a:schemeClr val="lt1"/>
                </a:highlight>
              </a:rPr>
              <a:t>Increased Profitability: </a:t>
            </a:r>
            <a:r>
              <a:rPr lang="en" sz="1200">
                <a:solidFill>
                  <a:schemeClr val="dk1"/>
                </a:solidFill>
                <a:highlight>
                  <a:schemeClr val="lt1"/>
                </a:highlight>
              </a:rPr>
              <a:t>Improve overall profitability through a better balance of acquisition and retention efforts, ensuring sustainable growth</a:t>
            </a:r>
            <a:endParaRPr sz="1200" b="1">
              <a:solidFill>
                <a:schemeClr val="dk1"/>
              </a:solidFill>
            </a:endParaRPr>
          </a:p>
        </p:txBody>
      </p:sp>
      <p:pic>
        <p:nvPicPr>
          <p:cNvPr id="81" name="Google Shape;81;p16"/>
          <p:cNvPicPr preferRelativeResize="0"/>
          <p:nvPr/>
        </p:nvPicPr>
        <p:blipFill>
          <a:blip r:embed="rId3">
            <a:alphaModFix/>
          </a:blip>
          <a:stretch>
            <a:fillRect/>
          </a:stretch>
        </p:blipFill>
        <p:spPr>
          <a:xfrm>
            <a:off x="8371150" y="0"/>
            <a:ext cx="772850" cy="718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8371150" y="0"/>
            <a:ext cx="772850" cy="718125"/>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73874"/>
            <a:ext cx="9144000" cy="3719185"/>
          </a:xfrm>
          <a:prstGeom prst="rect">
            <a:avLst/>
          </a:prstGeom>
        </p:spPr>
      </p:pic>
      <p:sp>
        <p:nvSpPr>
          <p:cNvPr id="6" name="Google Shape;72;p15"/>
          <p:cNvSpPr txBox="1">
            <a:spLocks noGrp="1"/>
          </p:cNvSpPr>
          <p:nvPr>
            <p:ph type="title"/>
          </p:nvPr>
        </p:nvSpPr>
        <p:spPr>
          <a:xfrm>
            <a:off x="311700" y="145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latin typeface="Comfortaa SemiBold"/>
                <a:ea typeface="Comfortaa SemiBold"/>
                <a:cs typeface="Comfortaa SemiBold"/>
                <a:sym typeface="Comfortaa SemiBold"/>
              </a:rPr>
              <a:t>Mu PDNA </a:t>
            </a:r>
            <a:endParaRPr sz="2520">
              <a:latin typeface="Comfortaa SemiBold"/>
              <a:ea typeface="Comfortaa SemiBold"/>
              <a:cs typeface="Comfortaa SemiBold"/>
              <a:sym typeface="Comfortaa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8371150" y="0"/>
            <a:ext cx="772850" cy="718125"/>
          </a:xfrm>
          <a:prstGeom prst="rect">
            <a:avLst/>
          </a:prstGeom>
          <a:noFill/>
          <a:ln>
            <a:noFill/>
          </a:ln>
        </p:spPr>
      </p:pic>
      <p:sp>
        <p:nvSpPr>
          <p:cNvPr id="6" name="Google Shape;72;p15"/>
          <p:cNvSpPr txBox="1">
            <a:spLocks noGrp="1"/>
          </p:cNvSpPr>
          <p:nvPr>
            <p:ph type="title"/>
          </p:nvPr>
        </p:nvSpPr>
        <p:spPr>
          <a:xfrm>
            <a:off x="236975" y="145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latin typeface="Comfortaa SemiBold"/>
                <a:ea typeface="Comfortaa SemiBold"/>
                <a:cs typeface="Comfortaa SemiBold"/>
                <a:sym typeface="Comfortaa SemiBold"/>
              </a:rPr>
              <a:t>Mu OBI </a:t>
            </a:r>
            <a:endParaRPr sz="2520">
              <a:latin typeface="Comfortaa SemiBold"/>
              <a:ea typeface="Comfortaa SemiBold"/>
              <a:cs typeface="Comfortaa SemiBold"/>
              <a:sym typeface="Comfortaa SemiBold"/>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1" y="863550"/>
            <a:ext cx="8971240" cy="4206798"/>
          </a:xfrm>
          <a:prstGeom prst="rect">
            <a:avLst/>
          </a:prstGeom>
        </p:spPr>
      </p:pic>
    </p:spTree>
    <p:extLst>
      <p:ext uri="{BB962C8B-B14F-4D97-AF65-F5344CB8AC3E}">
        <p14:creationId xmlns:p14="http://schemas.microsoft.com/office/powerpoint/2010/main" val="405065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8371150" y="0"/>
            <a:ext cx="772850" cy="718125"/>
          </a:xfrm>
          <a:prstGeom prst="rect">
            <a:avLst/>
          </a:prstGeom>
          <a:noFill/>
          <a:ln>
            <a:noFill/>
          </a:ln>
        </p:spPr>
      </p:pic>
      <p:sp>
        <p:nvSpPr>
          <p:cNvPr id="6" name="Google Shape;72;p15"/>
          <p:cNvSpPr txBox="1">
            <a:spLocks noGrp="1"/>
          </p:cNvSpPr>
          <p:nvPr>
            <p:ph type="title"/>
          </p:nvPr>
        </p:nvSpPr>
        <p:spPr>
          <a:xfrm>
            <a:off x="236975" y="145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latin typeface="Comfortaa SemiBold"/>
                <a:ea typeface="Comfortaa SemiBold"/>
                <a:cs typeface="Comfortaa SemiBold"/>
                <a:sym typeface="Comfortaa SemiBold"/>
              </a:rPr>
              <a:t>BPF and ADF </a:t>
            </a:r>
            <a:endParaRPr sz="2520">
              <a:latin typeface="Comfortaa SemiBold"/>
              <a:ea typeface="Comfortaa SemiBold"/>
              <a:cs typeface="Comfortaa SemiBold"/>
              <a:sym typeface="Comfortaa SemiBold"/>
            </a:endParaRPr>
          </a:p>
        </p:txBody>
      </p:sp>
      <p:sp>
        <p:nvSpPr>
          <p:cNvPr id="2" name="AutoShape 2" descr="data:image/png;base64,iVBORw0KGgoAAAANSUhEUgAAByoAAANcCAYAAAAAayiZAAAAAXNSR0IArs4c6QAAAARnQU1BAACxjwv8YQUAAAAJcEhZcwAADsMAAA7DAcdvqGQAAP+lSURBVHhe7J0JoFRl+f+/oCiLCLKKKIuCiogsieZSYqICLj/UXIoKc+mvmVummaaRpploooaauxWWmGKu5JJYginGIuEGKqKILCKKLHIR/s/2nvO+55xZ7mWR9P2cec/3Oc82Z947d+bMnTtn6q2sWbUG64HPPvsMm2yyiW1FIpFIJBKJRCKRSCQSiUQikUgkEolEIpFISr099j5wvbxRWa9ePRr10aBBAzTYbHMZ8Y3LyBed60ZcgYsvudq2IpFIJBKJRNYfl1x8TjzuiEQikUgkst6JxxyRSCQSiUTWJ/VN1zlr1qzB6tWf4dNPV+CTJR9hKY2alZ9aNBKJRCKRSCQSiUQikUgkEolEIpFIJBKJfJlZb29UZlm58lMs/WQJVn66wjyRSCQSiUQikUgkEolEIpFIJBKJRCKRSOTLygZ7o5JZtaoGK5Yvw5o1q80TiUQikUgkEolEIpFIJBKJRCKRSCQSiUS+jGzQNyoZ/mTlpyvipyojkUgkEolEIpFIJBKJRCKRSCQSiUQikS8zG/yNSmblyvhGZSQSiUQikUgkEolEIpFIJBKJRCKRSCTyZeZzeaNyVc0qsyKRSCQSiUQikUgkEolEIpFIJBKJRCKRyJeRz+WNytWrPzMrEolEIpFIJBKJRCKRSCQSiUQikUgkEol8Gflc3qiMRCKRSCQSiUQikUgkEolEIpFIJBKJRCJfbuIblZFIJBKJRCKRSCQSiUQikUgkEolEIpFIZINT1RuVj/ztz3h+/ONVjQf++kerikQikUgkEolEIpFIJBKJRCKRSCQSiUQikWKqeqPymmtvwpo1a3DzrX/AqT86t3DcctsfsXr1GvzuhlutKhKJRCKRSCQSiUQikUgkEolEIpFIJBKJRIqp6o3KJ//xDIZd8ht89zvHYNWqGkyaPDUYzHeGHI0LL/6V5EYikUgkEolEIpFIJBKJRCKRSCQSiUQikUg5qv6OyrGP/wNX/GYErh/xG/Tp3dO8EHvE1b+S2D+e/pd5I5FIJBKJRCKRSCQSiUQikUgkEolEIpFIpDRVv1HJ8JuVV18zEtdc9Svs1mMX9O7VQ+wrhl8nsUgkEolEIpFIJBKJRCKRSCQSiUQikUgkEqmGWr1RyTz48FiMn/A8dv9KL/TpvRv+Nf7fePSxJywaiUQikUgkEtlY2HTTTTFg4ADs/439Ub9+rQ/7IpFIJBKJRD4X4jFMJBKJRCKRDU08/vj8qLfH3geuMbtqhl38U7zzzrtk1cN2226DYZdeqYFa0KpNO7MikS8O1424AhdfcrVtRb4otP7+uRixb1ssnjoKp1032bxdcNZvTkHfVqsw46HzMewBc+8yFCPO6YHmbz6J4y8ba871TQvsfewxOGb/Llj5/E9w3h3mrpLWex6G4w/bA93bNkIDew6umT8NN//sLkzQzS847XHgSd/GMbu3ReMG5lr2Nh49/XqMss0vHW32wwXnDUTnheNwwRVjscDc65w2vXH8/zsS/Trofa9m4St44Mbb8MAsi5elP4bdMABdNwfmPHs53e8XmX890/MYXHlSD2DaQzjv5hfMmWFDzV8VbLvtthh0yCA6ZKuHOe/OwSMPP2yRyBeBSy4+Jx53fK60wMm/ugD92i3BlFt/ieHPmduOBVp/+jYe+OH1uNfc3U+9ABfsvmV43LA+ocfYId/uj37d6fmNn99XL8eC6c9gxIgnUdXDLB3/jKLjn4TVq7Bs3gyMu/c2jJpqvnXAyb+6iuZwHsadOBy3rO3jZzWP0XVk0LmXYsjOjciin/cd9PN+Vv0Od7wILMf0ey7C5Y+rv7YE82G+Uug+Ibm+sLYFBp1zOo7psAiPXEb3w/lWtE6h+b5tDzqSCpnzbO2PRysRj1cZPuY/AoP37or2W2yqLvq9rFk2Cw+ceRM2xMNKEdn74boiHsNsXMRjjs+LjfxYA/vhtF/1R1/32FyzHHNeHIvht46v5XP45/TabmPjoFNwy7FdgFcfwsnDnzFnluLnggWT7sFZN7q/V30ZoGPG6w9Dd8zEqNNvwqPm/SLQ6YAhOHngzui0FR93EvR7teCNFzD6rocwYa2O59b22HD9Hlv2omPp0/oAU+4ZjpGZ4+wNSTz++PywQ/wvHksP6IL3rjkFq5vRs1wkEomsBQueny8H2c3bdEVrdQFt+mCbVmxsivZd9xOX0LeN5Mx/d8O8Sdl9wFBc9tvzcNpBXdDavclWC1oPOAXDTtoPvdo1wNK5MzHxucmY+OocLP5sUzS3nLoy+Kxf4JabzsXJtr2x0u+Mk3D8Xm3R4KO35fZPeO4VzKoBGlv8f469jsFl116Bked498sK5H5WrdqiOb3oadB4S7Qx1/pg76MPx4GdgFlPj8HI+17B0lbdMPi4/hatwOBu6LT5Eiz+CGi/40B6gbKBaNsCWzVuhK2a2osG4vOav3Lwf/4NGDSQjq3r48knngLWrAGZkUhknbIIE+bwH9KaovXOLdRFtN5TjwWweRt0PUhcwt7tOOcDzNlQ7yb02hP9dm6M+dNfwBNPTcaMjxqgdY/+OPnYdF+rYfGb/NxIxwdvfIwG7bph0NAT0c9i65xaPX72x7lXXYo7LznGtomCx+h1T1PsuFf2ObYLjtnRe1N3o6AF2jdrhAabN0RzOWZdj9AxFN9H3Jg4w/zriHi8yugfB087qBvaN1iOWdNsrl+fh8VolL5GWd/U4TiztsRjmEjEZyM/1qDHpmarZ2H82DG496lXMKemEdrv1R/H72vhalnb13Yb4LGpIhtkH7zngs2XY86r0+i5YBqmz/4YKzff0nLqSsFxVWSD0/qo03Hht3ujUzPYz/cVOoYn/8774QfnDKnVMfjeQ8+mY5xf4ILkMWJtjw3X4bFlwe/LNi22RGN6DdDsc/pjXDz++Pz5Qk736i0a4KOB+2P15o3x4Xe/Zt5IJBKpIy+/hDl0YIAWbdODgv3boz1WoeZToHGrTsmB9NHbtqT1Irw3UbfXNx27d0Kbmjl4Ylod/uOwzQCcdngXNP9sHibcfCVOu/gmjLh1FEYMvwZn/fy2tf6PtNatmqafUNyI6dqmKfDp23jkp9fL7R9562248MfXV/wUw0ZL0xZos8Wm2KwWz/C5n9XLo3HeKT/B8RePxnRzrQ860/Vi2Ry8cPd4THh0JuYsAx30VvPH5RY4vmdHNPjoXTwyg+77bTriwF0stL55/CacfOJPcPLV6X+4fl7zV4pNNtkEBw88GB06dMDBgwZg1Wer8NCDD+GxRx6zjEgksq6YPoXfJKCHoW32UAdxUIe29LxCxwhohDY7dDHvALTnF/QL52+4T3+9+zzuuOKXuHDEaNx59ygMe3IWlmFTtOnQwxKqY+l7/NxIxwdXXI5H3lwFNNsWffey4LqmVo+fLdB6q/TTdULBY/S6ZTmW0XNV4867YbB5hH33wy5tgMUfLTfHxsBM3HLx+RhyynDc8rK51hfL5sl9xI171+V/wcfjVaH1sUNxzC5NUTP3BQz/If9e2+8lz8OZ12y449Y6HGfWhngME4nk2aiPNTAGl198G265bzweuPs2DJ+qb6o2z37Uvizr4LXden5sqooNsA+tBw+x54LJGHnxL3He8LvoueAuXH7p5ThvxNoe+xQcV0U2MP1x2gEd0bhmHsb97iL7+d6GYT+9BqNeXY4GrXpj8A/c73tlmrdpQcc49qlbYW2PDdfhsWXB78ujV1+EISeu27MzVEs8/tg4qNOpX394ygk4sH8/THxxspy395JfDbdI9azPU78uOnV/LOvR27aAln/8Kxo9N9u2vngcecmNOLEHMPWOU3HBg+YsR98TcNOZfYFJf8Epvy3xRFZNTlla48hhF+G7nRdgzPmX4g9zzb3e2AXn3vBT9MNzuOCHN2Edno2qVsRTv35xSU5pdDc9aT4FHH3hFRjcfg6mzGmPXtt/gHE/oyfq+b1x7m+HoBdewcgfP4P2ZxyBg3ZJTye6bNZ4jLx0DKYcezZGHdQ+PJWs+RY8fxPOunkRDjzpxPRUpDXLMeufd+PCu1/R3CLs9GzuVFvdh56Lc7/eEvP/eSvOu2umJYW4U5TpdRbn5E8/Zqf4mvsChvx8NL2ICE/diZpFmHjXeDT+9mHo7v8XlMvveRjOPdo7bVfm1DDu+iY+tQrd928vp6qTeaPHtqNP2AedtqCkTxdhyoM3YfhYfXO29f5DcO7gHnraEz4t3ezndZ6TfoswnR4UduzZAjUFp1AZ8ourMKjDKsx57h7aj8kFp6jphiHnHoF+O9JBHu/zMrr+R9Lr73X0KTh+/y5ozR/g5317i3w7t0h+FrW/TS3K/Pzd/E/Do590wqCuTfU0L9Mew2XXPYMF2dP0udPPLTsGl9EcJacOSa6vh54uJfezQvhzZqr92Y1dga4HdURzyuFTuY6++jY8WuKUIK3pfj+cfxcmjcWU5vvhwO3pd+zea3C5zW1J2hyByy7bB82n0e/QxD4YeVI3ehL0T83s7he96X5BG6tpDqcvQpse9IrZ7gN1u29fjhFN/dPxoOr54/056xDv9C10P5r+T3phf6/+Xtdl/orgA+wBAwei/bbpXwfmzHkPjzz0kG1FvkjE07BtDNhpp1bPxJ1n3oQnMADDbuiPTnNewaz23dB10Qs4ix4HFux1ovdY1QAnXzQQe3RoaqdkTR/Hu57xC5zWsylmPf4TXHiPXsPe4muEGQ+cj2EPlX9OKsvg03HnYR2x1B4vKx4rZI4tGD0eWqWnn3OPh7Newfw23dCpsT2m0vPFBd+m54tW+ni3jB7LxiSPZbr/B9L+82MrP869vroburdxj8eZx2KCT/l58pFpPyychpFPNcL36br9h1/ZzzneY/TsPhWOt2aWPYbIkhwLTluE7vR84v+MJNZ5Pia81QZ7+6fArPDcWXk+iDLzmT3lZva5LdyucAzBzdvsg9N+NAB7t7frcj/bkqdVy/+8fKp77it/nFb5eLXg1G+ZU+e13vMInPXtPemYS/9Yp6eMnYV+hc/ho6t/zl6Xx3bzZ2JK/U7o1aqm4BSqXXDar0/B3q3m4IkLr8GdZY4Liud0Gl3/UAzu2R7N7fYuWzgT4+6+CaOm6mNW1yXTcPlP75J/ENBjY+8UxvRYMerrW2L6Wx+je+f8ceaUnnY/fHommu9Nv09yTEz3u9/T/a4WL8zjMczGTTzm+Dz53zjW4E98Dfn+Yejb+G08cKmeFrKav0tUfG1XcDrU4PmvfYnXwI/T7TjrUPTb2R57+XmengNH/24UnuDH0aTvZLzeqgc9/tJzBL3mm/IAPRbuOBTH9NDn5uTvOPRYfHSpv/GUeh3+eLnHf32eLPeaNcSdBngRJlx9OUYWvlFUx+fEp0scV9Hx38b3nOgouK1V/s0iOcbKHse4uQqObd9G10rHTyX/ZtRHT2m84hXc8uPbME5y98C5vz1G/m6Y+oyivxU67Pek0yJ9vu7ofgcen4Qme6fzPP1p/dnobdVSYZnOU/tgDtJjwyc+7YIDO9HPmO+HT9+Ne+lx5jT7efp/lwjm0ObLv98wy14eg5Ovrin5GFTq71bJ8UTyM6/2d3g8pjfbE33b8fG87n/Zv59miMcfGw98V6k1v7+FHrSnv4r/O2wg6terZ96NhyZPv4Qm/3kBDebPQavfj0KD2VW8cP8y0a41WjRpjBZbuoeSwzHs1hsx5toTbJvI5ZSn3w8vwejR1+Hyw82B1thuq8bYrFFjbLUhznt3wAD0pAfgeTP/ic/rTcrIF5tHZ8zX/1bckZ4E0RudWtIT4LxZGD5zHm23RPu9SdrsgvbN6El57kxMQHt0ovv+9CfGYOStYzFx/io07rQPvv39FsA90zDjU6B5pz7gMmbIzvSEuHoOHRTPRK/vn4ghe9GT9jvjcSfXftgAnQ44BufW9vQpFejbik8NshzzZ5V4wVAFex/Hp+5shMVTxsrt5PPlN246DX+7axTdZs5YhIm3jsLIe8fT/NCB5An70cHmKsx6/knced8LmPFJA7Tfiw4mh/K8OtqiV4+P8fiYJzHF5u2sU3cDJo3Fvc/NQ83mLdBrPzsdTE+al2PpwB5z8MTdo3DvlI/RgPJPPiP9b1M+EN6xzdu4+Wc/Qf5gHxj1wHjMWrYp7ccQjLieXkhRv/T0WS3oRdC3MWjnLbGUb+Pd4zFjNV3/4KEYwo9t+56Ikwd0QevP6MD80TG49/kl6LRD0Sn1qr9NVf3823VD389ekjnkfW/dsx+O50+3PP0wRo59G8vIXPbmM/QzGY2/8V9bd2iLJgun4V76Wdz5FMX5+g45BoNQ4meVpTY/u91rMPEvYzFuFv/HXzccclz6j0NZFjw9Ca9/Qs8YfQbgwJbz8ejNVbxJSXTnUwPVX4JZk+jg/blJmPWR/j4ln3hucxjO4vvF5ksw459jcefYmWiwAx1kW7gaiu/bFkyocv7sftpp848x5Snan0en0T22BboP+LZ3GhamdvOXhQ+w+bsU/APs999/H39/LP4XYCSy/ngGM95fBWxBv9P83/97tZd/XJkz8zbM4EMEOxtD6+5t0Zyec+e8yn906IT2WyzCC2PoMYOfV+RxvD9OpseDCU/OlD94dNr5MFozvbFPJ3rw+WgGxj1U4TmpHPw4vn9HNKDHqhnPZP7wURX8mDUUB+3QiPblXUx035FFNO7UCUsfvwZD+A8W9nzRvdlyTLxPn3NAj2XHnHqYPLf2O4Oee3ZugZq50/DA3WMx/sNt6Tla+xSyCz1+fp/7rcKM5+z552N6vTflSdx86zT949D8afQ4PQp3Py0VKRWOt6o7hijgZe3baecj7HihP/boTM8Xrz+Pt2TbqOK5s+J8VJjPOlHqGIJ+xkOo797tG2DxjBdw791PYnqDTuhUzZNnuz0w6rarbFyqz21VP/eVP05b++PV3jj+2H3odnwsczjyvsmYT8f0zUs9h9fmOXtdHtu16YTWM+7BWYWfJKBjTXqNwZ+SekT2txLhnOr1t8dmH76CJ+4bgwcm0YNTqy4YdMIpdCw4Vh+rWrXB3nLfG4Cu8rfDRmi/sx6DyBljPp2PGX8qcZwpNEL3fdtjAc3ZA9MW0e2nx77B7nGsMvEYJhIpx0Z+rMFvOtDj/4hzD0Ovhm9j3K21++66iq/tKlH4GthuR4+WWDlrsjzHjnuDXl+1740hPzpG/5ZgNN6xC5q//CTu/eccLGvAt/V0HNFuHh4ZMx7TaV8ad9oT+nBW5m88JV6Hl338r/Vr1h76XLBsEd6q86fZSjwnljqu2iifE0tQ9d8sKhMc25qv3PFT6d8Zmo/ZdjYSd/sO6oMd6ee44NVnwjcpie4t+M1g+h1+veBYff4iLF1B2rgROqqH4Ofeblj6PM3zU/R7XZ9+NgcdipPpceKJe0fh0Tf5TB/LMWMs/azvehIlT/xGt63XkvG499FXsOCzRui0/1CctTvo8WMsJsxdJX+XOGhwwRzK/YZ687hrPGbR8TG/ITrmj/w3kdKPQSX/bhVQm9/hPthmFv3Mk/0fgCEWq0Q8/ti4qNMblZ999hkuGvZr/Pme+7Hkk0/Mu/Gw+asfYNMFi/FZ02ZoOHUeNp2z8e3j58qDv8ExRwzFMcPcL10rbN2yMTbbxDaZXE55WmzdGk0a2L8UCS/j2jNPwiHH/AzXboB3Do89YBds9dnbmPjn9X1eo8iXlgnz6ACODv7bdAN22U3ekJwzm558n55DB2r2PZX78/dErMKcGfxHlmcw/OfDMeK+8Zjw3JMY8TSfbg3YqhWfbs0drLTFHnJKk8Owy7Yk787CI/P3waBe/H2Jr2DUZWPwBNc+OAOL+fuQ9tyHk6ti+l3DcfyJ55f+r8X1wLK5T2LkxTfhlimLMP3FyVj6GXtrsJS/r2jqHGDgHui+BR2QTRqFYXRA+sSjozHsyucxazXN3y77eAcaSzD9kdvoIGkshj8/hzoQ7zyPC+nA6oFbJ8gbW9iiqRycHdi/B9o3WIIp916PO5+ig5eRj8mLieY79MGBXCdwv1Glv3R86hhceOko+aPNsoZ0gH3QEFz+iyPQS4L90W9nOlic/TwuG/kkJjw1BsMm0G1p0B49B9L179mJXgyuwozH9Wf9wF3X4wY53U2Wam9TlT9/ehH5wHCK0xyOkNP+8neWkMx6BRM+ku7Ayo/1+yr4dtN+nXXFaDxAP4sn7r4eL/Cn3Bs3pZdaJX5WWWrzs3voJvpZPIlbfv+qvNDh73YtpOcRuOyiw9C9/jzMohczaEZzugv/ZawFTvv1VRj12xOTPyyHdEG/zvRicNk8TJdTy03GxNlLqL4T9nYvlviL5+kpSfaX5viJ++7CeU+9rfNeB9L7tjkSqps/vZ/q/WT43bY/97wi3ym1Y98BlsXUYv4yuAPsdttsYx49wH704UewahXNbyQSWW+Me+8DWrdAa3qK706P4c1Bj2tPA4/Pnpd8d9RB7elxi//QL39socfQn16PWx6lxwx+XpnCf2VspKdJe/l5zODH7badcDSn7tVHvqNm8expGFfhOakkPQ/DsAvp8XYL/kPFGIywY/NqjxXa78tvPl2AC47uQcc5izDxoTHhH1Zmv4DLH7LHPnu+mPXPmzCCbh8/54ybTbvYYWcMpue4vXdoSvPwNh65+C7cy491V4zClIVaWsTe/fn7+FZh1lPXp88/l92FJ+bz9xQux0pO+my5fFfflFlS4lHueKvaY4ginsS41+l5p0M3HEN9W3+7B7puvgSzXnzB4kbF584q5qPsfNaRUscQdP/q2WFT+QPlDXzM8NRYjLh4vLwpW5HgOyonYcq7tXzuK3ectk5ZgfceHYXzrhmNiSWew2u33+v42K7wzB5MAwQvtRl7Y8CNK79vfsGfU7t+uZ/dhjsfHY97Rw7HqGl0H96iE/agO9LjM/j31/7x8qBOdPvnYAbdz/T7+fdB1zb6D5r3ljrONOY8fxOG3/ck7h0xSf9Y2ao9BmmoLPEYJhKpzEZ9rMFvOvDz3HOvYH79juj3o1/gLHtTpvKxRhWv7SpR+Nhkt0Oe00bZc6w9h7bvEp5a9t2XMIIfu+96CNP5ObjBx5j+R358H4PLp/K8bYrG8n18Zf7GU7gPFR7/1/Fr1trjPSeWOK7aOJ8TS1D13yyqwD+2dZQ5fir3O/PAs3r7Ou2u/wg3qGd7NHb/NJehWe7JvjKznrsJl9PP5oG7b8It/Leo+m3RtS/5p07Gh/IDpbvkR/Q48KL+g0IhfNtGjMUD992G8e/Q8259Pva8hh4/nsRIu583aZa+kZcg9xs+9nsbzfekx5HNl9P9YLSdRaXMY1CF4wmlNr/DkzD8Vr5/3obH31hO+98CHat4/IjHHxsfdXqjklmzZg1GXHcTrr7mBvNs/NTbsSnW7E7PLr3pSdAGb9dvtZll0MNM2xps1r1RMLbouAYNm+gvUL1GNGW9WwY9eNTbdW2/xn/dwaeCfWTMjbj8/52Om/58F9k07roEp9IDlXD4TzGafKMvoUdMsffDduxvv5/k3vSjTI6wH84cfh1G/9X6/fVW3H7BQPCflM/83V04sQf/z09j9Pw+xf70Uxxp/kfG/Bpnkt3vguuk7jrvBZT6bsXV8j3NPXHiJVel/f90FYYNtv8TbrcXTh1+I8a42OircGHwr1VHYY/ODbDy9Rdx43o/xWzkS8v8SXiPD1rpYH6IfHH9Irz3PB0EmL9xuy4Y0oEeD5Ivrm+PA086HVfyl5HfcAVGZU6HoAcrLdBpvy4AxTrVp4O/SWPowKE9mtPBFZp1w8nujw8ndaMXIkR9PTXHuuLtT/i/qxqhSSve77ox4S90IDZnuXwi7tyLrsItF+2HUm+rHFj0H/GF/xW2DIvddxstq5GD3JqV7jufxmMBvW5x6OlHmqLX990faoagF/+XIT1Up4d41M/75Ech8yfLH21OvnAUHp21HI077IOjjyX/QS2wFcdpe4T7eRxkB2h0HZ2a8fXTz9w7I8T0FUUvLaq9TVX+/JctSf5IvOCzousL4dPmnXvRBbiF7ot33pI5BUgV1OlnN79GX+gU0gLHD94HnRrOwROXDseF1zwkn2hov++3cdlJh6EjPVXXzH+7+LtV9tLvAUNj+p2zOTq5B3/UkV4s9ekvKYX7a/NeLbW5b1ei6H6CZ5dgKUmDRryvjmrnLyQeYEciny8Lnp8vL/zbd+FPo9FzKn83FD2mqZ8/laSPa1g4D/dyQZveGHLW2RhxLT0m30SPY8Gpj2Zi9LQ5wObt0X0wsHffbek5YBFefvyFis9JRbTefyhGnEqPX5svwsQ/XYNhdpqu2rD4Tf4DxAvg75668JTLMeJp/uNMyrJlH5sFDGqjj2mdDrhA94/GoA7iIuw5btE8yKGSMBNLyzw4d+fvMqbHz1n3htdZLaWPt6o9hihm3IvvSt+u+3bD4F3oZzB/Jh51j99G5efOyvNRfj7rSKljiAP0/rVs0bve94Mux0p5I68CwXdUjsGjL9fyua/McdraH69Oxp0PTcacZS3Q96gTcdktl+Kyg9Ijlyx1es5eR8d2pb9Tju5v3K9Zi/QTRjOmyR+SJ7zpHRgn+HNadD+j+/BH/GfHTdGYfugLnkz/8XJvPr3avDm4cw79zrVtj4N26YI2VD/r1UqnP1uOxVxjdlX3GyIew0Qi1bExH2vImw7PPYk7b71N38Sq3xTd6TVbVVTx2q5OFD6nLcL8Zfqc0pj/cclYtmyRzG36HFyDpe4zEHOX0COqo/zfePKUf/yv/WvWOfI92WjYCG1Kfbq1Il+E58QMq/knVpu/WVTGP7ZNKHX8VOl35tln8DL9rjbv0IOew/dDrw40p/ZPc1kmzOPrpZ9v54JPL7ZpgSYNST9Z4n0ycjmWLkyPkZO/RZX6XS2Fd9uWrpSfHla6O/5Ti/ChmaXgT8kes3MjLHjx7vQMWWUfg6qgTr/D1ROPPzZOanvX/Z+lXsP6+GCXrnhj+90xs+seyeh70HH47lmnyBuQm9Ev1Uv7DcTL3fcLxpQ9B2JFT32QWfWVramub9CDx9vdeqP+Dvxou7HQGD2/tg3e+Osfcc+kBVi5ZUcc+q3jLOYx8SF60HgR/H8NmPsihl97E24bK5EMO6DDlgsw/s83yX8pvLq0Adr2PRxnHg48fNdNuP91fgRbhlcfoPgND9HTUMi4R16W69ihh9uHvdCvK//L1sv4++jWOPKSU3Bkj+b4ZOJ92v+z1uj77dNxYjug3/e/hUO7NMaHHLv2PoybCzTxng/bntQTOzf8CFOfquYLOiORujITL8yho6vN6YCOXsDjo3l4QQ5eZ2L6fHqibNYWffm7g/gFA3m7/2Aojt+rIzZ7dzxG/fEeDH9gpneASzw7TU5p0rrDnjiZT0P2EZ9mhQNzsJj/2+zDVzAq+YOPjpsfmsYJ64zpz7ytf6jbawgGd1JfDjro4z/XNXH/rdSmAdJ/7SDmj8fIiy/CkEtH44k3l8spPo4pOiUE8cRCO+jq5MXdwdZHi0qfhqIMsz7kg5QlmHJPOFdlT2tRjvmTMWoivQAgs822+wCP60FZzewXwv40+FQoc5bw9W+J1t5/a/VrVs050kqxPn7+/XHaUDogbrMcLzx8D27+/U2YUMt/6lj3P7se2IZfSK+gFxJ8gE73oxHXPIbpnzSi+2MPtP9sHsY/+KRkZum3J7+QXoU5U/kP5268gjmf0j21Qzf5r+ApH+nBa3N+EW+0pt/P4CezDu/blZgl+9MS7f0zoO3bFE1IltFjydpy8ICDwwPsufEAOxLZoLz8EubQc3qDlj3QnQ4RFs95SV9QvzwT8+kxvXm7HmhDD0AL5k6S9MEnHItBPVpg6aQncfNdd+Hy58LHgQVPzpL//u608zF6KrbZr2A0H3NUeE7KIacU64HWn87EvVfk32CslqXv8XWMxr1PvYLchxYzPDqfny9WYdY/w/0beevDeIJeDSzmJ9hmLbxPWe2RfGdeEYWPn7Wh5PHWWh5D2B+dWvf4Nvag1ytzXqfnMAs5Kj93Vp6P8vO5jpmmf3hsTMe0yWll3f7WgXX13Ff5eJWe6/g5fRN6TldH7q8cC54ehfPO/AkuvINPPcanBBson4YtYt0/Z6+LY7vJmDiLX4d0xEHn7qc/n2f51PTU573gFUYBdv0t2gafwtXjVX5zkST5x8tu6Ne+KRbMmYRZ0+n+yZ9I6N+Crk8/ubU+iMcwkUiVbKzHGmtJNa/tYP/40GAzftOsSuzNlcYttvU+SdeC5oh7fIwFuTPlVKbi33hylH/8r+o1a8BMPPEGHcvVb499TuiP4j/hfBmeE41dOsl9no+p+Jioqr9ZVPobQF2o+Dtj/xjAp38duht2bJz+01yOp2diVg3dD3oegZN7mk+gY8WhfdCJfpYL3nreq6X99+4w7m9RNZUODdYlPYfg+L3pQWnuC7jzxvQfIis9BlVkPfwO+8Tjj42TL80blXwC6EWbpf9y0mjTTfGtrl1x+q67olXzrdFn/z7Yatce2HQT/ub3PAva6FPAB23ks4c5VtbbHCs68V9dNx7eGPdbOfXKHy59Cq/wq842HeWTjgFzX8aEcUv1Uxurl2LcuOcw0fvnk5Tbcc7/uxTX3vccxj3yR5wz8T3yNUaLDnQ9E5/Dh3ZKoE8/pPgEfVMyYOo/8Qr/YbxdV3yPt/vthS7N6bnpzf/gcRyGg/gTmW89g5/95kHtP+5terztiL5HcHLK0ncfxPAzf4Nrk78e7ILv9elIR2mzMOEpc0Ui64kJr86jA9GmdPBIT/wfzEn+w+uJN/j7K+lFPPndC4ZtmtpBdM0qLG3cFgfu3SlzwPkCHp1BB5ltdsYeXCenWWHGY8psOhjcqisO2a8r5FGL7H6H74ter1b/B0b+0vo7b7sCV5Y7F//Lo/D4pCWoadwRR194KUacfyJOO2kIzjr3XIz8zYnyR7PpC/lf31qg+3FDMPiAATj3bD7tW8qgs87FZUP7Y+92NVi8mA9iPeQgcEt0GjoAp32fjmwfe1UPuvoMwbCTBuDAQUfggrP3lE83zJr2ZK3/A4p5gg74+GfS/aB90V3+ja0luu87EAd1L3Nai4D9cO5vfoErzx0qt/20k07ElYfwf0Yux1vT+F8uJmHGnFX0IqkHBvdpKwfkTbbZDYcM3A3bzAIefVW/u7T7IWfjtKP64+iTzsbR3fk/QOvKOvj52wu5xq264OhvD8HJB7RAY3tqq6HH6jbdD0Ov7Ccqsz+rLOv8Z/cMXqZ5ReNOOOT8YzB4r94Y3L8LmrujkgZborV8QjnLHujbgeb3U/r9u85/EXAbxr1F87Z5R/Q6lp6zJ+gfNdvveQou+HZ/DP72KbhwL/uvRmOt7ttZKszfE8/PwmJsiq4HnYtzaX8OPGoILjua/3N0CV5/Lv99XLVl2+3SYxP5L8BH4gF2JLJhmYzpc+lxohkdC9Dj4oLZ7ntlxmMGn9q6Df+hfwnmTNGD7NaN7T/Ga/jxvhu+3SPzH8bzx2DKLHruad9DvsNm1oxn7HG2/HNSlu6De6BTA96fJWjfn5/jbBylp56q6lihtkx8G3NqNkWn3ftjj234yKcx2vfpR/vbBrOSx/4uOOKiITh6ED1mXjQQ5Z42k8fPQy6w559jMOzCoeGpWZu1x8n0uHqy/DUzS6njrbU9hrA/OjVuJKfvevmRgufois+dVcxH2flcx8y3UwG264MLzzkCg5P91XBtWWfPfRWPV8fjbZ7+zduj37lHyH3ksoH+p1zoWO+Ss3HyoN7Y5rMlWMyfrPDJPIev++fsdXNsP+660Rg3dxUa73wYhv/2bJzLv8unnoIre7S0jFKMx4Q39E3OQy45EccP2keOV4fwJ5Y+otfQcorImXhiFu1Lsy7o3soeq56biTnLGmFH/gfN+e+lp+bNHWfqdl2JxzCRSLVsnMcaGHo6Rl7Ejy30eu7b9Fr6WH68pNfSU/XxstKxRjWv7fDUHMynx+oG2+1Jr+32weChZ+MIPiWkT+6x6UlM5dO/t+mBH55Pz7EH9Mfx55yCfh1oSma/igcKPs1WiYp/48ntQ/nH/2pes2aZfvN4TPyQngu6DsBl19Ox0Vl8bDcUF1zyC4w4iz/FupbPiYx3XLUxPicOOu1sDDv1RFx2Uje6z9Mx1XT7B+cq/mZR6W8AdaPy78yCu2di1mr+pHF7NPD+aS7H/Idw7/PzUNOgLfqd6v5ORbf1t+dhCN3na/jNwJv9P9rTz+aAc3Ea//7R7+LRO/Pv09uYeI9Ga+QYpxHa7DIAx590TIWvNqgD8r2gvWkOF2HKP2eg8V69sTeNvjvT41Glx6CKxxPr/nfYJx5/bJx8ed6oXLPGDH2T8o7998fPe/dGq0aN8I327XHaEd/CKfsejEv69sUR22+P7i1aYNP66fSsqV9PtZ5qEeViG55l+GR+5ZfYVdNuL5x40SW4/a5bMWb0XXjkgPS/DqrjZfxh0ttAw47o+S2gHz2hb0VPE1MfpCe2w1vT0wTRuT9u51O78jjcPpRPP4JxdzyIcbOXoe1Xj8Kw4Xdh9PAB6KZRajQAPdsB86aNRbXfrxyJ1JnHZ8l/9jFzZnofPX6A/HIA4L64ng7onpyEWZ/wQdIAnHbcnmjyLr/JGaL/Id4IjRvbaVaMR6++G4+++jE222EPHM1/hDiiDzp/tgj8D8/rmkdHXo+bH38Fc5Y1QOuu3fSgYseW2GwZHbRSfMJfxmHKQjoQbt8bRx/XD61nz7AXMAr/N1ybfek20n4e3auRfCG4O3B6YMIrWFDTCJ2+3h97y3cePYQRdzyD6R/RwdRedJBx1D7ovsXHmP74PRhxT/V/qAl4/CaMHDsTi+lFTD86aD6NDkj32bYGC6r+xODHWLxsU7TZoYfc9r336oY2q+dhyti77UvbZ+KW3z0E/oqBNr1on+l2Hj+gC5ovWwR6RAMeGoVRz9HPtnF77D1oAA7puhwT5Nz7hNwnas9a//yfegbjZ9HBYKtuGLw/7Ssd4I2bugg1DdvjQDoAHNx1EV7PHNTlflZZ1sPP7oHb78ETM5Ynt/Po/TuhyfzJuPOOFzCH9qX74BMz/0VIHLYnutML6ZrZrwSnL2MenaqfhO208xFo/fIo3En3iwWr6UUIvQA5eq+mmPV8+B+va3PfzlJx/p69DcPvnkyPEy3Ri/aHX8i3xzxMuPtWDM+cKnBtmPvee/G/ACORz4lHZ/A/rhD0HDLDe4C6d6Y9J/B3L9mpGOUx41N6zDjgCJx2aEcseCv/OHrvS3NQw2+C8R8b7nbxCs9JGTrK6bo2Retd9I8Gyehd6jQK64CXR2P4Pfp413cQ3b6TjsDgnbfEsoX6LPbA7bz//Cn13hh8RD90XTEJ7mmzEH78fGAaHX9tac8/e6B9o1XyyT/5rkh+fqPn4H70uNqp+P9NSx5vre0xhP7RiZ6T3piGO4v+WFLFc2fF+agwn+uWmRj5F9rfhXT8uss+OJqOP5q/8Tym85Mn305Nqp51+NxX6Xh11APj6bh7UzTfeR8cf0Q31LyuxwTKx1hWv0XyM+5L94PpY8dgpJ3WL/ccvh6es9fNsf0ruOXnd+HeSfPkPt+Lf5d374L2jek+y6eB1Q9RFTLuultxJ3+SoU03HHgU3Yf2bEsvZuiY67rbkjfup9Mdj+cSH72LifJY9QxmvL8KDTbfFAtm0/2AXUzuOHPdEI9hIpHKbIzHGpj7MWrksYXfSMi+lq5MVa/t8BDufZq2N2lKr+2OwNE9V2E6Pw755B6bFmHUjffYYy+/iToAB+7cCIvpNd3NNz4UvO6rlop/4yl4fCz7+J99zbpnU8zIvGbN8wxGXEm3axpdd4MW6NqDj+16oHubTbH0Q/5E4do8JxYcV22Ez4k1DeiYcPdu6NS0BnOeo2Mt9/eIKo67Kv0NoG5U8zvzECa+Qc+pDTYN/mmuiCl3DMcwnnP6/W2/M/+dim4rPdfPmUY/+5+PRvhBwuWY9eoK7HIE/f59vSOafzoHT9w1Kvl9kvss/fBb9+iPA3cp85+BdWRvmkP+XlD+Tsi+x/J9SscPDutR+TGo4vHEuv8dLiIef2xc1Ntj7wPTd/A2EPXq1UPL1lvb1vphyeG7Ysl+e2Obc26W7fqdGuP1Pb4udoP69TF4++1xWMeO2KNNG3ywYgVabr657BezjO6ckxcuxMyPPsI/586lB7GFaLRkFpo9OA2zj95fPj1ZRKf507HpuHdsa8PB30l5Yg9g6h2n4oIH89vAQFz+p+PQEy/jtu/8Bvfz909+fxdg2l9wzMWPUfwE3MTfUznnGRzyo9u5QL+j0ss59vJb8b1uNXjjicdw/8vv4cOeR+HyftvgnaeG4pTfFV2nfkflQe3fw+NH/AzXsqPdd3Hd9f2x3evPYGq7/dD3wydxwo//SE9xev1t33oG1z4Yfm/O0ne9T3h22Q+nnnwcDt2xMeb96zc44bcv46CLrsOZPRfj4dMv3ii+n/K6EVfg4kuutq1IJPLlowWGXHQeBnWqwfS7L8Ll8ZPeGw8HnYJbju0CvPoQTh5el//+jEQ2Pi65+Jx43BGJRNYfPYdi5Bk90HzOCxhy8WhzRiKRLyPxmCMSiUTqSgscfeF5GLz9x5hw9eXJP0utDYPOvRRDdgam33NR1f8YEIls7Hwun6hssFmJf3ddnyyuQYcPXkXDNctRs3o17p05Ez8ZPx7j3p6JmXPews+HXYk//u0ejH3jVby+eDH6tGqFoTvthPN79cJFvXZFv9X6JmaHGVPRegWf9jRkmyVvYbNZH9jW/yjNO+HM75yCM4fatsfWTRqowd+m23I3nNgn/ETlSvnkUGNs3fMonHrmCThUvBnm/hEvvlGDzTr0xS7NgTdeHgv9v69/45XZ5O/cF8ftuQ34nzG22HZ3HHnE7thuJnDkRb/GdT88HP22XYlFi/T/p5XDcfAuzbDy9Rc3ijcpI5HIl5FjMOw3p+Osb/fH3gcMwGnnn44DO20KLJyJR+OblJFIJBKJRP6H4NOeX3nWMTj6AP7P9RNx5Uk9wN8dNmNS8fdGRyKRSCQSiURK06nnPjj6tBNx0Pabomb2NP0u2EgkUsjn8kblZp/DG5WrF9dgs2fexrZ/+xe6Pvh3Gc1G/w03XjkCd4z4A6a89DL+cuejuP4nv8avz/4ZLvz5Jbj/wUex+ZJP8H877IRB3fvhoP5fx5Zv1mCrf76S9HCjyT9nYjV/nvp/kofw+MQFWNmkIw46ai/swF80nOEvT0/FvBWNscMh38W53+yKeTPDD1k//MgEvLEUaNvncBzaK/+Bbccf/vM2XU9jNFkxE+NvdT1exrVX/AXjZlN938Nx6pmn4NTBu6DF0gV4g6KLPga2/sZROJf83+vbBPOmPYYbf/sy2p60O3ZuWIM3p9hHOCORSGSDswgrG7ZHX36Tkt+s3KERavhUWjfelTklRyQSiUQikcjGDZ/2fKud98Dgb9sp/Og4h0+ZNvKB/CkDI5FIJBKJRCLl2A/f5tP299FTro9ah6csjUS+iGzwU79utnlDbNF0S9Svv4l51g/ZU78y9Xq2wLJ24ZfNb1JTg4bT52L1+5+i3habYPXOW2FFq60sCjRusDkGdtoZQ/r2wycff4J//Xsixn70Ot6pCb9xuOGHH6He82v5Ta6RWtAap/72Khy61VRc+/3fbjTfTxlP/RqJRCKRSGRDEU/DFolEIpFIZEMQjzkikUgkEomsTzboJyo32WRTNGzUeL2/SVlE/S5bYOH222POljsEY3bLnfHhXt1Rf7tG+KxHa7yx/e5BfEajbXHdvE9w0ugb8fbsORgw6AB8ba9D8NnWPYK8OR26YU3f1nZtkfVOz6PQtzMwb9rYjeZNykgkEolEIpFIJBKJRCKRSCQSiUQikUj1bLA3KvmTlE2abvm5nPaVWdNoU3zYoJVtAd222goX9OmDW/v1w42HfAcjfvwzHH/g4ejZsiU2rZ+flrc32wKXX3k9/vzaf/F/nTvj6O23R5MG9r2NxIp6jbCyGX+7YmSDMPUmnHDEUJzw23hy70gkEolEIpFIJBKJRCKRSCQSiUQikf9F1usblfXq1bNTvTaT071+Xm9SFvHTXr3w/rJl+O3UqfjJc8/h/sfGomvrdrhu331x8377oU+r9E1Nn9v/Owk3TZ+Oo7bfHgduu615I5FIJBKJRCKRSCQSiUQikUgkEolEIpFIbajfZefdwKNVm3brfLRsvTW2bLbV53a6V596Kz9D088+si3g+Kefxu2vvoqXP/wQiz6cjX++NgW//Oud+N1//4tOTZviyr32wnFdulg2sOUnC0WbLvsQf54xA2PfeQc/3HVX7NqihfjrYzUaLF0udiQSiUQikUgkEolEIpFIJBKJRCKRSCQSKc8G/Y7Kz5PVry1B6zlvonnNB2i5cl4ytl42G1tPm47Vby/D6ulz8cK/H8Ltk59F0003wZm7dsfxHVtj66Wz0XjmXOmzxcS30G7xDDz68nOY+9EHOHuXrth29SJsN/8V1H/ufcmJRCKRSCQSiUQikUgkEolEIpFIJBKJRCLl+dK8UcnU//c8tBozEVs9MDkZWzz8MlbP+ETiqxeuRIOnZ+PfV9+Npx9/Bi0aNcbQzj2wx5ur0PLjRklOw7/PxLI/jsNjd9yHzps2xtfe/BQNxr0j8UgkEolEIpFIJBKJRCKRSCQSiUQikUgkUpkvzRuV9RrVx6r9tsUHR+yOd7/59WR8fNiuWNO3teTU77IFlh/cRfx31vsEsz7+CNu0a4vjz/4+fvaLM9G2TWvU22VLLB24k+Q8uH1zPL/0Iww6+TjUI1/9dhvPd3BGIpFIJBKJRCKRSCQSiUQikUgkEolEIhszX543Kltsjlltd8WHDVphRf3GyZjfaFu80fkrqN96M9S0a4Y5zbqI/+0VazDrk6VS2731Nnhr+RLMm78A87rtgrlNO0vOsnqN8Jc330azho2xWcevoGZ7/b7Kz5cTcNOYu/CIN8bc9WsMG9rT4pFIJPK/wW677oSfn3eqbX3+1K9fH9/65iE4uP++5tmwXPmrczHqtqtktG/XxryRSCQSiUTWBRvTccfnfczBxOOOSCQSiUTWD/FvHSHxmCMSiTBfmjcq17Qo/2nHNZ+uxqqGac53u3ZFp6ZNbQt4d/ly0TWyTpn6wQdYuGIFerVqhVWNGpp3I2DxTIwb9xzGTZiJDxttg76DT8SwAywWiUQi/wMM6P81vDbjLdvasGzdthW2aNLYtpRtt2mLQwfujwP338c8EebHP/p+8qLiD7dcifN//ANst207i0YikUgk8r/B53XcEY85qicec0QikUjki0D8W8f/BvG4IxLZsHx5vqOyXj0ziqnXanPUW73atoCbX3kFZ/zrX7jj1VexeOVKtNqsgfjXFEzZY7Nno1vz5qi3Jvs25ufI0jkYfu1NGD78UpwwZiZWohm67LmXBSORSGTjp3mzLfHqa2+K3adXd1x28dlir2/atW2Nqy77Kc454wTzKJtuuilenPxfXDPyTvNsGE783jdlbEXz4Tjy/w4W3z5f7WOez4+v9O6OkTePwq+uvBGr6Xm0UaOG+Nk5P0DrVhvDWQYikUgkEqmOz+O4Y2M75mA25uOOeMwRiUQikS8C8W8dysZ8zMHE445IZMPy5Tn161sfY8tVi20rpHnNB1gzfwU2W7TEPMprH32EKyZPxklPP40nJk8QX8sP54j63PvGG7h44kRsPmeReTYylq9EjZnJqWFv+CmG/f5WPDLmRlx+OPt74sSLfo3Ro+2UsX+9FaOvPQWHJv8oQvFLrsKYv9rpZH//Y1x+A9u/xpkSL9H3gBNw3a03ak8ef74Kwwbrd4Li8J9iNPlGX3KK1VB8NMc74sgL0usaPfy76CsFHXHsRVdhtPkf+euNuHqoBCKRyBeIHTp3wKED+qFZsy1w4Df2wblnnohvH3Mo7hx1v2WsXz76eAkWLFyEhg03D/7T8Gv77I7f/f5PmPPePPNE6tk/Ab3x1my88tobWLN6DW7/418xY+bbdAD//7DFFuF/akYikUgksrHxeR53xGOO6onHHJFIJBL5Xyf+reN/h3jcEYlseDbp0XvvYWysWL5MHF8UVu7UBis7bYemj/9HttesXIMt6n+CZjUfYKsl85LR4uP30fTl2VjzQQ3w/nK0rL8QzVaGOZ/NnoGPX3kHa5asQoMPl6H5povRfOn8IKfl+7OB/xa/Ebph6Y1Dj+uEZkvext2PTkbbHgNx1nH7Yoemn+C/Y27BuLcs3rQ5Vk+8DWeffRMefK01jrzkXAzp1RRLX38BD/7tBbzXZDvs0KUL+vRogVfHTkbPCy7E93u3wIp3X8SYe5/DvFZ90LdzQ2yCJXjjnqfwvLveoC/tzsBDcfQmr+L+u8diwgfNscsu26FT122x4v7xeGWnfXF079Zo0mpLrPj3Y3j4zSbo0nUbdOq+L3ba9E08+OB/8VmH7bHdNtth6zUP4vE9zsGV/bZBzZtP4rY/jse8Lbqi7arH8NgLess3BgYO6I+nn3nOtiKRSG05/ZTv4uv79MX8hR+gZcutsHLlSjzw8JMYff9j+GBR/jG29c574JBjj8FpJx6CXiufxr/esMBaULNqFf7+5LN4fuJU9NqtG35wwrH0YmJ/PDVuAt6dU+nAvRuGnH8azv/+YTjqsG/gq63m4IkpCy1WNyZPfVkGv3jYsukW4rvuxj/gmfET8c67c2W7PC1w4Kk/wsX/70gcPfggHND1U0x87m2sq2f9o/7vIDz2xL+wbNly7P/1PfHmW+9gDP3MunbphIO/sS/G/av4Qbr1/kMx7Lzv4vgjD8JR/bbHiskvYoZ+NXQkEqmS/ffbOx53RCJrQe2OO9qj16CBOGHocTjlG61x/z+mm7/urN0xx/p5Ll3r446eh2HYT3+Ak4+hfRrQEy3fnYBJ6+jvnnU95ljfx0KRyJeBeMwRiawdtf1bB9p0Qb8Bh+Hkk7+Fb+1Wg4cmvG2BuhP/1lE76nzcsR6PhSKRLzJfnlO/EmumL8Ym4+cGo/6E97F6zgrLoJxp+Rz8Z2GSs3pxDeo9Pz+Ir35nGVYu+UziGw3t95NPHd5+yXHYux0wb8KDuPEpizGLX8Zfrn0O+jh5GA7q0RiY+yKGX3AT/vDIg7j2gkvx+FvAZh12waE9+6PfTs2AFTNx35nXW/wmvDhfikOCvsQNl+KEC27HPeOew8O3Xorx/IHUJs2xnUaV2RNx2Q0P4p4b/oKp3LPBYkz9/W/xh/v+iAsmvscONMl8l/LKD6bixosvxWX3mSMSifzP07njtvKl8r8afiPu+9vjmPX2u3j19Tcx44235TQbRfQ9ZCAOatcIdnbudconS5dh1126yn61bdMShw38hkWA44ccgQP339u2UlofOwAHdlqGcdf9BBc+Pg9t9j0Cp+1iwbXktdffwj+e+beMWkH7MLjPlnj9vstx1s3TULPLQJx2mMXWMeP/PQlnnTYUf7zlSny1b09s33k7tKIXYXn2wPGH9cBWbz2Es342ChNruuCYE/pbLBKJRCKR9U/tjzv2wbcP7YY2jdf9QUddjjnW93Np3Y47WmDI4H3QadkLGH7iNXh0bkv0O24Iult0XVL9MQexAY+FIpFIJBLJUpe/daBXfxz99TZo0mBTc6w74t86ak/1xx0b7lgoEvmi8aV6o3J9sbJzK8w/ayiWHNYN2MScnzeLZ2LcuOfw+H1/xLBzT8IJw59M3zxkli7GODNxSGt6GCXXwrcxVT3EAsz7hP8HpQmadOyAFny68A/m4B6JMS/jk/R8sil+X6Lt147DsOFXYfSfb5VTuR7U3gIeSz9ZaPvmetbgE7cj7y5G8k/Bd9yH+6ctQIPO/XEmn4b2999FvyYWi0Qi//Pwgd6MmbPkv9X4NBt8IP/+/PL/offo1b/EyT+fiQ9te2356h690LPHzmjfrg12770rPv10pUWUHbt0wrFHDZLTtBw1+GDzphy0c3vUvPECbqHHsFn3TsLry1qgo567ep1SfxN9snHf6cCD56+Ivftsi+YLX8UtYxdhwfMPYcb8TdF+x/XzJfn3jhmLM8+7TL7Dgcdnn32GzYpeWO3VA52aLcKUu57BgvmTMWrGIjRo1wUHWjgSiUQikfVN7Y87RuO8H/4Sj88tehFUe9b2mGNDPpdWf9yxD3bZtgavPzsaUzAHoybS/LbZBkVvs64tVR9zEBvyWCgSiUQikSx1+VsHHr8Jp505HNM/su21JP6tY+2o/rhjwx0LRSJfNL6wb1R+2mU7rG7YGO9f/t31Oy4Zio8HHsCPpPho4EAs+MlG8q+ZS+dg+LU34do/PYmJM81XikcWgL9ds0mrjuipHqI12sr5thdj3sS5WMTvFjZvjSMlxuyHrSq+SXg4vZgfiL7tlmH8X2/Dtb/9Dcblv+KzFkzFbRf/BEec/hvc9u8FQJueOO4E+YLNSCTyP0ynju3xrW8egv777y1fSs6n1zj3rBOxZMlSTPzPNMvaMHx/yJE476yT0L1bV/nvxgceeQqP/v0Z/GfydIx56Am8Ti8u7rnvUdx8x2hcftXvrSqFP2Sx9BP3QDeHXoiQrKNn2q47dMQ39vuqDEenDu1zvizNN98UNZ98AHrUJBZh/ieraJ/WzX9luu9tqF9flVn4wYfyHQ7yPQ5rOKdgApo2wGafLsF8+2T+goVLUENp6+GDsZFIJBKJBGwsxx1re8yxvp9L63bc0QgN6i/Hstm2OXt5+k+na0mdjzmI9XksFIlEIpFIKeLfOqrjC/W3jvV4LBSJfNFZRw8pGx/1amrQ8M3X0WjaK+t3TH8ZDd7l05MCmyz5EE0fnyj2/xYPYeJbNUC73XHu5afge4ccjlOH/RQHdQZWvjUVf5n7GKbOpniTXXDccIofdRTOHX4U+ja38pK0QpOGaq1cAbTtdRz6Fnyismp+eBFuv+goHLpTM6z8YBnWzf8yRyKRz5N99/oKfnH+j+SUGUuWfJKc9uTV197E5Vf/ng7+6OhvA3LX3WPw578+gsf/MV6+aP7DDz/CqNEP4fkXp+Kl//IX7yrPPPsCZr+jj/05avhfP5hFqClxFpfawKdj4bGZd37b9tu0Fd/mm29mHmCbrduIr4ialcvNohcXKzeSR8/PatID9hU18TE9EolEIuudjem4Y50cc6yH59J1ctzhPiSycJUZnz8b5bFQJBKJRL6wxL91VGadHHNspM/vG+OxUCSysfOFfaOy5fVPotXVj6LZn19cv+OeiWj8n2lo+szT2Prnd6Hh5PdtD/6XWIDbht+G+6ctxmY77oVjTzoKh+7aBB9OewzXDv+LnJb1nuv/gnGzl6FJF4p/ayC6LZ+ACRU/HfkQHp+4ACsbdsShJ52C43ZZgJer+S7kUixciS16HI5TzzwFpw7YBpj9HG67/kELRiKR/0UGH9ofI0behet//ye8M+d9/PflGfKdDQ8++g98/PEnlrXhmPD8ZDz82NO2lbJFk8Y4ZEA/2yoDHaw32aqHbfRAsy3oAHUtv8md//vyVxefhbZtWpkHOP3/fUd8fBDvOPWkb4kvC7+AaNxiW7SWrRbo3KIRVn76sWytLe7F1Q6dO6DbTjvkBv8TIp8SJQe7GtO+2PcPt962BRrX1GCxbkYikUgksl7YmI471vqYYz09l67tcQd/kqBZHzP7NEWT1auwlodCQp2POYj1eSwUiUQikUgR8W8dlflC/q1DWD/HQpHIF5163z7hHPnNW7xIPygdiVRFu+Nw3W8HYoeVL+PGob/Bw+b+snPdiCtw8SVX21YkEqmWrbZqhsvowJMP5PmUI7XjGFx5Ww8svuciXP64udYxl/78TPleBP5OAj7dRym6/+ACXNBrOR698hqM73s2hh0APHHxNRhlp2VbG6745TnYbtt2Yp//i6vxzrtzk/1iLvrVtXjzrXfEDjjsdNw5uCmm3HwTRuEwXHhSJ8y565cY/qzF15Ihxx6GQQftZ1sh/J+ZV464teC/Rftj2A0D0Hz6KFx2L/U4Zwi6zhmN0657weKRSKQaLrn4nHjcEYnUgbU57hh07qUY0mwahvx8tHnWLdUec6zv59K6HXd0wWm/PgV9lz2DYZdOwj4XnY4D64/Hub98yE7LtnbU7ZiDWM/HQpHIl4F4zBGJ1I21+1sHcPKvrsIeHz2Ek4c/Y551S/xbR2nqdtyxfo+FIpEvMl/YT1RG1jF82tXLT8epR+2FQ79zCq6+tD92aAjM++/Y+CZlJBJZa7573OHy3Qh1OXDfEPztkafw7HP/kdOjlGP6zWPwxNwWGHTRVbjsoC0x66mx6+TAfa14aBRGTwV60QuLESd1w8pJT+LOdfiHuVH3PIQhJ/6kcPzmmluK/2CIJzHywVeAHkMw4tdD0KtmGh74S3yTMhKJRCIbho35uKPaY46N87l0Jkb+ZTzmtNkPl912NgZtNQdPPLDu/jBXt2MOYj0fC0UikUgkUor4t471yEb5t471eywUiXyRiZ+ojFTHMT/F6G/ugibutOE1y/DO+Psw/Non8Ya5IvETlZFIJBKJRDYc8dMNkUgkEolENgTxmCMSiUQikcj6JH6iMlIdo3+DY44ZikOOsHHMqTglvkkZiUQikUgkEolEIpFIJBKJRCKRSCQSqSPxjcpIJBKJRCKRSCQSiUQikUgkEolEIpFIJLLBiW9URiKRSCQSiUQikUgkEolEIpFIJBKJRCKRDU58ozISiUQikUgkEolEIpFIJBKJRCKRSCQSiWxw4huVkUgkEolEIpFIJBKJRCKRSCQSiUQikUhkgxPfqIxEIpFIJBKJRCKRSCQSiUQikUgkEolEIhuc+EZlJBKJRCKRSCQSiUQikUgkEolEIpFIJBLZ4MQ3KiORSCQSiUQikUgkEolEIpFIJBKJRCKRyAYnvlEZiUQikUgkEolEIpFIJBKJRCKRSCQSiUQ2OPGNykgkEolEIpFIJBKJRCKRSCQSiUQikUgkssGJb1RGIpFIJBKJRCKRSCQSiUQikUgkEolEIpENTnyjMhKJRCKRSCQSiUQikUgkEolEIpFIJBKJbHDiG5WRSCQSiUQikUgkEolEIpFIJBKJRCKRSGSDE9+ojEQikUgkEolEIpFIJBKJRCKRSCQSiUQiwhb79zErZLPt2pgVUspfDfW6X3L+GrNpqx6wZg1JPZJQ64T1EwVfTdjH9+ajRC6BjKRfZUqX5yI0aoGVBfNESz1anFZFbjd8R56SUT8QJJSsKCSdH0/ZH/Spvl823Z+fqubLry+8+uJAsZfIObJUTFAsLT9PDkuo1K9CWtXzVaFPSpio/TwvGe72lO/jqJCYCVfIJsoUlC8UKs5XlX1S/ALqQxOT+/0wrQ6/n0mJzayGZDJkRzLuKsjNU3DDJKGW2A5Yn/DxMYlW37bC/vj9qurv96uCXN+k3OtTi345gnr3c6BN2Qq1LEkiGWX2x+9X2L+yoyxJNhluntLjB9en+n5BumtMRu5+S0tV+P0E35Hfr1yUDO/HFSYIOUdZ/H5hO79PmX5FaV560TyVna9MfZ7yCUmUjOR2mRaTVMhWDj/s+uXdpHlPIRXDFebLr6/i6kolJltklJ+fLGGfYDOrJsXhooiJt1mJkvNV9IOqCr9A+2TvR7Vql92BzGaW0mGLFO1ImX5ZiuZpnb2+sj5rsXthvzL4fQv7+32q6FcKf37yzyN1INgf6keL65bVQnKJ5Sty6Z4KlR3l8dNJ05uXCdSlnxD2qXq+SiaUrBByZWR4P66CspKBED/N+ukm3x69XUGCaAEV08IEv3/F9ELCftlEf34SZb+GC+BImYxM2N8MtSjiUSGcEiaGP4/EXaY+S4kCcxfNU/n2mQx/s6CwKKya8VS/AwH+/OSeP2rRJ8Xfgcx+mXhR5y6N1Gf6lCn0w6Ga5ferA0XztM6eb7mv9OfrcfudalmSRDJqcfv8/mG538dl1J5gnmjx729V4V99uIPiqPV85RIqVghJFhm5aXGB0EGjCjLp/vzUar78PsHVh4GK81Uy4CgZEHLlZCTzVYhfUYAfzqpI0TxV2a8QP6Fgvsgo/vnTKKR8gt+vqnalMnx32XDRPHkFJdylCQv8/uIld/mffxa/n0nafu3nq0KBHw7VrNrvQAa/gOaJ+tRufrJYvxL7428WhPMU3b4y+P1CNcvvVyX9m7TEAU1a2BYwu2YF7vroPQxttg06NGho3tL+atmkzf77DjO7MpkbYjevUMuSJJJRZmL8foX9EwcZSZ8goyx+trbhO6LeITMRGlWQbxg4kgcEGlXhlws5R4AfFSUjNy0uEDpoVMbvp1XpA12t+pVMV4fft2y3kn0cJQNCEiWj/N3HD5Tul01L58lpLeerYtifp4L58uuruLpKCcE8lcXvU9CvRDjvrjBfmc1KlJyvEu0rkymwTX+eatUuaJBulmrgh8M089R9R4TcfFGf6n7+JcjsT2ZTds9pVfgNqiDf3zzBjlTfL4v//JF9wVcrbLfC/XE/By/saSG5xPIVuXRPhcRRMqM8mbLieapjPyF0+FtZFWqVkCdXRkbx3SeXSaMMlub306qieSrTr2JamFDx/pVzZCmfENyejIaww/Up3S8bzldVmK8itxfOowl+36CsYn2WEgXmDuYpdRe09yNeRgm3Ix+uxXxVQThPpHRDkp93QfvKZArKbJZvb5HqJ1jww6qZ+fL71YFwnjLzVRf8/dEdVjcNt+m5K+P3q4Lc9VBd8voq6VOrPQgI5okWnb9adPOvXnfQ26+CsKeF5BIqVgQk2b6Rm6fq+wXp0safp1DLkumTpoeOorSS6UHAUTIQkGSR4f24PPw+ZfoVpXnpxfNUZb9CwgR/K9CiQCHlE/z5Kd/OjxRkVAg7iufJKyjhLk1YoP09LxnFP/9S+P1MvIZF8+Rle5TIKF0QkKZl5qv6H1gJ/ALqS32y7WqH9SuxP/5mQdjDIkW3rwxW5anNV9DHtC5k+ujjI19PHamwP+x1/bMqJA4y6nD7knKnVJc83xZfY3VYmd8vfVysRbfc1eccAX60ZFkt+mXhaQmnOb1dJa6gPJl0//e7qvny6wuvPnQUpZVJ9yhZEZJJC+ZL3LWcr4rhovly/T38PmX6ZRNyZWS421O+j6NCooXT+cmrUiJS5A4LA4rny0uvUJ8nLAh+3hmtDk70dqDMZlZDMhlFE1wFufmiPunrEUmoJf4OuH605bWrVVspzDTw8PuV728Rv18tSPpSXe71WqbfmzXLKb8ett+skWw322RTbFl/U9y7ZB46N2gk2+X81RJ8otLfMdlRdVdP0Q3ybhivXd+sFhLUl80U/CzRXLnvqAPWR+eH5okWp7WicH/E4Wm4lY8SuUBRZlARkMsiI5weP6MK/HTr422S1nK+/H4BfiBNyKUXpVVMKI0/P8VVeU8hfpqXnndXmK98QQnCRO3recOwaiFFiV5Bxl16nhyZgmxG6UIhX52Zr3xClWiB30/KyV27hw//ij0tMTGZzQL8jEyfKshUk9rtq/yDqoAWBs8f1KeWu0fYDkhhRtNooRZSok+1+P1F69gnIW0kfYL58sM0qiLYn3yHIm8a9UgCZOT6VU9QLtStT1Dmled+H2mU7Z7rk3N4WuxNo0RZRxAoxJ+frCpsVO6TUCG9aL4C/PqsCuUTcl4ywtuTJVfhqYe5g3lK3V523hPghwvS8uF0vgop0SdPvjMT3J6MFsOBfJ+EjLsoO6zKeIoSw4KAfFpmvirUlybsHDx/mFZH2Cdo4NwemexAlUykRJ9SZKqpnG+X3r4wQKNWaOE6ff7IagHsLdu/Qn0lkv5JG2++6kKmoc4TKS3udjitinTHaKN0h5LRXKBkZlX4u6PV6e2rCv9qA1XD75dNKySX4DvyHUpGiwJCyUAxmfR0nhx+Qhn8tDLpFeerYp+ihDQx5yUjuTsWkqug4VEUtn7FVXlPQIVwiiYWzZfg9ynbrygxLfDnJx8tws/wMmvh9sJExlM6sSr8+TJHnfokhZkJKponp8VkMv0GBWSyAxUy+5NPKI+fLkp91ur5wxHslym7aQTXR6MshX1KV/rRQH2jij6l8MtVM/ev2pLsRmKI+r/fTgsJy0jJyN2+0h1yWWQk5YKfUQuszO+nXWo5X9Ynn64Bv59LK5NekFAUKOwgBLfHNMSvL90nIZOWr64wX/mCoF+KBirOV8l6h5+Q71A0P8Xz5OBAvk9CCbcjX11ivvKJFdDE3HyRO7k9tehTrLQmSebJvGm0CD+jRGFBg9LhjCefUCVa6D9/VPfzz+LvQL5BJhpoMZbh9ylTYNmFKlTZpxqyn6ycvGIJHv5kQe4TlKX8lajdJyodyS32bqjvLtBCkgQykj6lK/xoVoXCPkFGWfxy1fSOWps+Cbmy0OFvle2eS6yusqgsmR4hl+FpGSzN76dV6QNhbfqUSs89sNIo23UtE4Lbk1GFDVef1QIy4XxVhfnKFxSmOSrOV4X6FD8xX1B6frL49QX9Srgd+XAt5qsKcvNFdcntcX1q0S9bEMyTeatrZ5m1bOCHVTMev08dSOaL+lT386+A3yCze1ktJpNZ5Q5lqtL+wf64PkFGrQgOdHibRq26+QWiZHi3Lxf2tJAkobqKoqywnIzcPDmtgkyZzpP7/a4FmT5peegoSiuZXl0gIJdFhvfjInIZnhZQIl36yqY/X2X6OCqmhQn+VlBWMuComCD481Oc7XuKM4QS4by7wnzlCyoQJubKco5S+IleQcZdNE9eNlEU8TIym1nyVZn5qrwDZfH7SRm3s7a1I7MDJe5AmSzn9shk+DtUXBCQqSa121fLPqUInj/Wvp01sEYFsLds/yTB61OmX5ak3CnVrdXrK4eVB/OVuqvvmhT4lWmHIm8a9UgCZCTzU7aiEL9ctahP9f2y6bnfRxplu/kJhQWhoyitTLpHyYqA/PykqrBRuU9ChbSq58sPlL3aMCFXRkZye6ruUzoxmCfephFm+56CjAphR+pO56tCYpWEBcHtyWh5OMH1SfuV2yzIJkpklJ7ggEwVaWa+quxTmrCw+vnJYn38Bq5t2j7YLAgTmUgtdyhTTWU0X1Qvj4vZ/aoL1qfOzx+OYH9MC/D7F15fYZ8goyx+tijVr9XzbaahzpPeX4ProVEVuYLyHcqmi5KRm6egoix+uValt682fYJ0r8zvVxDOU6JPmYCQi5ZMLwoECSGZtHSenGYSAi2gYrjCfPmOMn1SwsRcORnJ3acsuUoaHiXC+ewSiY4S7lKUnC+/Ty36ZQv8+Ql/T0rBEZfhqV/oNchkZcNEJlL9jhQSzhdpHfskZPanaPeqa2+ZfoMC/H6+bkb5ezfZCoc0a4PBzdpiny22sk881sP7NStK9itF0p/q0uePkOwnK9ttunnhJyhL+StR+B2VTv0dcxNRK/x+BR18b1YDkgAZSb/K+P3Ccr+Py6gFVhbODyktTqvCv3rRnMPTYm8aJSo7yuJPS1YVNqrvl01PN6ucL78+q0L5hJw3DBdQMUGxtGCeUrdXnfcE+OGCtNRdh/kqxE8I+4mX3MnPO01TLaRCYsZdlB1WZTxFiWFBQBouMV8V6vP4BV4/mqDi349KhP20QcZtUuAuoExhFaTp/u1STfrUol9YEParWzvKzE6014Al29cL5/H71IGkf9F+1YVMH50nUlrkemg4rYpgf/KVvrewfy6Qy6gKvzycnlr289NzDd08hfNVFr+f4DvyHYqiokUBIecoi39zEmV/0KeKfiXTw4A/X4WE6V4fR1FCmpjzkhH+/LP4FQX4YesTzlO2Ou8JqBB2hPergvny+5TtVz6x6PaUp7hP4PbCRe6wOuMpnVhImlZivqrsk+IXkGYmqPp5clifoJ9tFpDJDlTI7E8+oTxpus0T9Sn1wq86rKPtl9+vDruX9Am0DH7/4HoSBxlV9ClFWu7fLtL0mmpHsD/aJ73fklu8qoX4CaJkeP2ylbl0T4XKjuqwsnR3/NtVi/nKXb3vqMV8hWVeQsmAkIuSUWZ6iZKBYixd+qabnvqeAvIFmfQwUHG+co4sfkI+0Z+frBbDgXyfhEzY3wy1KOJRIZwSJubmi9zlf/5Zwn6h0pokmSfzptEiMhn+ZkGDCmEi48knVEUyT3RD1uXrtWBiTLJtvXABllHl/vjhwnTpQ57MflVLeH/KzFddCPbH1NuxcKsKSvQphZ8lmiv3HbUnLc/Mm1xjLSjcH3GIal8vjUYhYRlpxYoAv6x4mnOO8vjp1k836zhffj/Bd4T9vKsVFcL0KhNKE8xTIdX1KXW16WaV85Wpz+MnlJmvME21kAqJ5vbnqWy7Un0cVYf9efIK/M0yfVLCgtx8kbv8zz9L2C+YELeZd4sWk8moXBCQpvuFpNXvQIawj//8Ud3PP4v1k8J8A4sWaiEFfZrU3wQnttwOW9TfFBOWfoiFq1Zi8/r1sf1mjbFro6aYvXI5Rn84F0tWr8r39/vVkfX1ycq1+I5K7w4uW6GWJUkko8zE+P0K++cCuYxake5OrjGNKsiVkbE285VLKF/hR0XJ8K4+TBByjrL4/bSKb4/erhJXUEzJ9DDg9y/sGqbXOiEXJaPM3ZHwKwrww9YnnC+nmUTRAiqEXUI4T+7nkYSLtZDyiaVvTylKZPhuL1zkVi2KmBS4S1E0TyXnqyr8AtLMxBTNV3ms0GVmNrP44VDNqv0PLCA3T9RnrV7oyRWn+1X0hF+L3Uv6BA3K4PcvvD6/Xx3w5yerdYLrkv2hPrSU3f8suUQyqrh9uTIaQuIomVEdVhbMEy3+/a0qcrsROsL7b5geEJZ5CSUrhFwZGd6Pq6CsZKCYTHq66QfK9CtKC9LDQNE8lUwvpHxCEiXDzVP5u2NSIVs5/LCXlm7696eCREeFcEqY6PcXb9V9HOULgnnibRrl22Yy/M2CwqKwalHExNusTNgnma/qb1CGTEGZzeraW0aV++OHQzWr6AdWK7RP8LhoWieC/TH10GsLtSwl+pQi1z8p9/rUol+WYJ5o8X8fawWnhzvoHDRSir0euYSKFQFJNhnh9Ph9qu8XpFuf7DzVar5yVx9egfbLekumV0ioTDBPvK1uwu9Tpl9RmpdeNE9l5ytTn8dPKDNfOQeNQsonBPPjlP0aLoAjZTKqDpeYL78+q4WEibn5IsPdrurw+5l4DYvmycv28CNeRumCQorniRpU3oES+AXUj/qkzyNh2+oI+2UbZKKBFiL1mT5lCvxwqGb5/epCsD/F8+S0Kvx+Bfj9yvZPAmTU4vb5/cJyv4/LqAPWp+h5pCr8q3c7GDpopBRFg6zKjrL40xKq36f6ftl0f35qNV9+n+DqSwaEWqYTJQMhlhbMU+omTa1UC6iQVuv5KtEnxU9IE5MtMtztKd/HUSExE/Y3w6rSEaFC2FFxvirU5/ELXD/aos3s70l1+P1M0vaJ21HC7WEZsiPpZpmCgNw8UZ/k9VUt+qT4O+D60ZbXrlZtpbByA9/thxvWr49z2m6Pd2tW4JaFb2PZmtXYtkFDfEZZzy79EP9euhi9GzfDV2g8v2yxVZWmeJ5s/0qwvj5ZWd9UkB1xSsNXGRYTlTWrIkorVfN+9SRM+PnlmPDdr4kv6SeJvN4Xt/7kckw750QcT+nHf+eixHZ9EmXD06GU+9KPT8RQdYhPsRqxTDksqjG9PU7TwVmqTFYJ30VDchOl2r7fx7M/OwPDyCk9Oc3poDMw5azjMbTv8fjX+Rfglr7Wg4RrLdnTfXDzWZdgzCFcL05ZO62H/8OYn/4MN1MfV8YG24lyrqkFRH9x4i8x+TwewxK9f6ClcJaly757SpbYotzLLIUTfVUzUXZLM+C7x/wUk874Hr5LGzo/buFwqnoxVacN9ckqUb/S1GKa7pQGqxmBejVFI8ih4asMizkVy5J4SdRigbJkVVeihUsmRy7q1MEEajFZaY9AJWxKK9V0MKpa4asMCaaa5IZuvojN1YlyamKZUlA1KfBUJVSxRGWxeqd6MbU+JeeLkNxEac25pjpoy1eOsm3KVqIstlYnDV9p6KZTuSSqQ/s4ldxEyZJaVvUJiao7UTHVsmqplcXrE6jllCLMsR5eP94UTXJYRcSXqnN66g2pZbWYqlzCYTGnQQ0NX2VYzOGsRC0m/QqGixVpgLmCHBq+yrCYqBXp2pRWquZlZVOUK7KqMUkpGn6OOhI1w5TJahpKlQy+kIopytehmuSwWh+ngjNZaUhuotrHqfblcKp6cWo9RM1wKgGrdGprpzI47NSMQDnX1AKZwbgcsjzVobFEJVfWsphHi1jFdKqmPyQ3Uav1+tGWapIjF1U2EmXDBUxpeB1ULebSRb3BK9FMLmvRCHJo+CrDYoHS4iy9qNoGDafeYMQtK9HCxcVYrU+qaR91JBum2kNUkrWP0+Rn7g0XE2XxVIYETWnoplO5JCopsqSaWFwTaFLgKeerpqZaWkWL1adKMbZNyaWqRaEKLsaqfRKloeKUI57SYFQpRyRViSSFOtTtcuSSqA6NOdVcTqA1FyeqMSFRdZupajG5Dbz4KiPM8TXEfC6mhZprKkNCGfUGr0UtxiqwFgxap8qmpzIsptcvhqeapaq+QAlnpSE1tF9+uJioVTsVnJkoGXwRtR6svIhqTFQW1nTwStWMQMVIlQavU9WQRBK162C1gOwT1wTKZFXSU6UhuaYyePFUcmlJVC6q5kyV3V4/WpGZqm0FahdVdZqy4QJO2fCUBq9F2c2WrzIsZsrRRDXTBkNqMeeSXN50ajGpTlTWskiNr5bDl6IR5Mg6VVks5tQuqmw4DQKmNKTGV4tJv4JB67yyyJqGOH21mNvMKi9OxRUuHFRlM1QZjKdJLq9kbWp9kutiTfpZLSuborYRKNdllcX1Y0+obCXK4qkMCbKyhP2cOwnL0PpEOZcXU72YchO6aDNWlUQJyU2U1nbF0k8GbXkquYmKJB1UfA37sU83vb6WKkqD14FajhXkBq09lUuiOjTmrktzOYHWNFLVmODUw3kkN1GtDYbFnDImaQ9TIQmScl1WLcZaNLI5vgaDvV5MlE1PZVhMVA2xE6WoqsbMME1dqaqh/QqGn2N9nArO5By2A+XMrEqyqHl1cFhClsNqAadmpEqD16layFQyyBDblL2pSoYpk1WyzLRUzTWVwYtTWiTXV7momjMzaCUXXvE6VdsKVXIlRQZvqLJBKg6nbIRDXImS5akOdx1+Lhvi8ZSRxFRZXroDN3bbA5Necm6NSRX3xn8xaec9cOMN/xWfVqc5vhYNji175DzccObfsUy2NJAslhOopqiaTx2mAqs3rMivKRwuxsuU2/C7rl/BSBpOX5xKQYrxJVEt0E2nSVg3pJ+4wkUu74/Fo11+ghnzeOMDzDijDyZO0XrBKVEPH+D103vjxcnspA52hcl9lluwbUousede3wvX79AL122fqo5bMdc6J8nSR23ddP04klVeUlWLRb2pfoDXftQT13beDY889AFnqNtXMf1+tFB9onqFoXKuKfuycK2o5FgPUx209f6jeLjjWXjtfZcrkrQzr6zTIKv1o5GoxSTKLl9lhDm+8ujeaEvUrFmD0Yvnom2DhjinTWe022xz7NlkK5zSqgM+Wb0Kv184G1tt0gDdGm5BJe66PPUGO0UtZoZqGZ5c+gGeWrrItoDeDZvi0C1a466P3sNsPvWsUcpfRHjq12rhnU3e+U3fYeW1/w4v9jwRE77WHmj4MZ741Qj8wtwJh52NaT1bAyvexFVX3Yq7pE/QIcCPZlUI9qd0n1L45ar2jnLVffbBLWcPQLd5Y7Hv3eP16m03hp18Kfp/8nfs++dnpZ/bu9J7uQ9uPvtgtH7tYhzxGG1KImUmt4/fqNwFC/5xOX4wsbiD39+Vs/GLk36JA5b+HV//y3PZDBpVYOn+7mh1LefL+gTq4fcrkxYGgoSiQGEHIZjewjQ/ULlfNpyv8ueroE++oCwV56vKPmFiWpBskRH+nki4gKTCU48Sbke+ukRBPrEqcvNFdeV//qXwC6yBk3QzyCrGzyjRwCOTHaiSiZToUy3yeEj7o2rtTGuHvz9pA/MWajGW4fcps0OWXbp/UB9EakXaxpsv9mu4epLdSBo6Bw0vXKCFFPYpXZHLIiMszzloVI9frtU8T+7xsAr8qw20KFCQ5qlQ1lFYEZBEyUhul6mSZHhahkx6Ok9O12K+CtGE5PFQtrx031G3hIBgnnibRpjtewr6FIW9tLy7wnxl6kujiX6/4Hr8PmX7FSV6BRm3P0/FZAoCNSnTIF+Vma98Qtl+WXLzRXXh70e12BX7Ddx+5DdFi/EzMoVVkKkmLehTi35ZCp9v2a/hWmA7Ig1MU2+hFuLXZ7UKOCvoH9QHkerwy6SNN1+ZcFUkBZnG1qHIm0Y9kgAZudtXWBFQury6+pJkynO/j+oujV8fFBQHirwly4SizCAhwJ+frCpsVO6TUCHNn6+y+H0K+xUn5Lxk5O4+AbkKTz3MHcxT6vayfU8YEWodrjBfJfqUJiwIbo9pefz6rJqU2CzIJkpESriz5NMy81WhvjRamPSjiandPDn8Hcg0cG6PTHaginkq9CmFVadK9eknPSywFqzT54/k9pl6JGkFGhDUF2aUJalK2njzVRcyu+HfX527qr1MEsnI3b60Q5E3jRK5QFFmUFEWf3e0Kr19VfXx07IqUsv5KpngB9KEnJeMMtNLFAWChBALp/OTzc54pt6BG+98FdvjG/jaNQejsXqTtGWP/hR3nfM0cMZtOPWHPTTmUXG+fEcQyFKcmPOSkcxXIbkKT03c5uTbMPKO9vj+tQPQhLbXvD8WY792IVrd+x/07cXJjF/g9XGUcJeiHhbhtdP74+MTJ+t15Np/gNd/1B8fcbw3bZckV0iD1vUW4jWq//jEKdid6sNoEUV9SEvcgTJZiS5/8Me45e2hOPN0vlFepPQdsSxpuv/7LY6KfZb+7Wzal+Nx1hk9zcNYoX8Hym+Wa2twhsvMNCggky2nfP3P8o8wddnH8r2UXTffAnd+8A6227wxzmrdCT+f+zqWf/YZ9qVY90ZN5U3LcmT71/b5Y12eBjb4RKWbELcjvgbD+XzlRE8FioGvd0Ub9DrMtpPxNdy2U2u8+cECSWUf1/Ja1dI8dTmi4kxVhsXM0FyxTJMUrssqB7MqlmiAuZIcVr7Um4B/zVuBpm13lE96yiJ6BHq1XIFXZo4Xn9TYyqlgfRJl2JZEqzR1YbayZaJmpCqGBZi8ulCgNOQ2+Cq5GkyUFsap4ExN0VxfdSUqvTOLXpxaD68fFaWORK3W1k7Fy2GnBYPWiaqRHQypmGmuS2XVYddhMVFanJWoxfhiG8HI5ohKKLPw9dGiF1NO9VSGxWxFaw0kasnJPrPSSlVCqmyKakwCRYPFKSX6PWSoW1UGL045kNVcgQ5G3LJSFVeqslgfvU2Wm6ikJso+WyUquWTnVWOJSi6tfLW1UxkSNOU62fSUxCn7RGVYzKnkcEKqaYGnjAlj1alKvVNaWL3hclRFElVCZ1BDI1X1cTRRycyoxaSALS1MhrrTHF+LRpBDw1cZFjNDc8UyTVLsOnz1BleoakxU1hksJsoXUatlVafUsk9UvTIYUVqpaoy1aNA6VVr7KoNWiZqRqhiJaoBNU445KwmpIftOZqgc89SqnQrOTJQMvjjVlaj0TNR8geoqUXFSzDQTkCEuX8VQlQxfzRCVHHEkqoNJVXPJsnCq7jp81SAviVqML4Kv7NbiVHUlWrj4OTR8lWExVXN6CbwWFSPUokHrVGnxVYbFnEoubzpVN0e0p6+0OCtRi/GlaAQ54kpVFmqumsnlC41EGVF2JBum2kPUYtKPVqFyJFS2RNRjTl8tJpvWP1F1q2qfUDngKReJqSqD8VRzTcVlan0CzfRj0VxVxW2oSq7VJ0pDhdRyVDlDlVHRmEUsaOoXmLJIWMUb2esyj680LEgrVpVECcn11XKlX8FwMVURv53n9HOtlkaqGpOoUy7IqsWsID8sJlZGg+F8vtKQXFMZjFPJDJHcjLKpyr1DdTmisk5VsJgoX0StllWdUmNbnuoqVIqxYfXJkAStS5TWvsqgVaIy0n56O1LVAOOUyLhciusTKg1enNIiuYm6lakMWnkquVafqLdOlMNk8ypRNrjG1IxUafA6UDHSfq7MDfamykaqOhhSMZ2SsPImG6Zqelqw6EVVYA0GrVh5JRdPZe0W27KYqDpDtZg6TL2RzdHatF8y1J3msKo3URkW003L5U2nSVhjaXVoSa2oevhSOHjlVNapymJ99OfDg2KJSmpGbUPUGxLUukRp5asM3XRVsk6VA6lKhkiqvjtUqUrV65MoF4upKoNxSkiur5xrKov1kRay8nNEElXchh+kIbXaJ1ARpzQ0OxkuR5UsT9MCXrkcVnWbaaqx9LpIpT6jFlNDxUer0xxfi4aLico6VcFionwRtVpWdUqN9PTVG7xS1ZgoDdZgWMwMzRXLNEnxrosMVTFUuVZUY6UIcvjiqQzr4xbJTVRXTgWud8oXUasV1RireT3VVaLipJipGRlltF5UDFU2UzVfoBJJVTLVUjgxNWVTij3Vlaj09JUWLXU51sNUhzmCfq7WV9uyHFfGK7YTtVg+oIPXgYph/YqGn0OLrzIspqqmMPYfmDOPNrUJXXg1Da+eA+x5xv6UoH2yi15Mafgqw2JOJVfWppasV5tRDYVqMXEUjCCHVr7K0M1EGVXK2Xog9rvmG1j47iJzWqLTpFBNdauPVV2+0kKJvsqFE5iyqhtSk6j2UaU19wxUUhN0Uyt1yyWlqjWmtEpUJVQavE6VA6ofvf0UunTa1hLZryq5tpmomBrTeXFKi6nU0lBTVQbjVAidkquW9kqGxjiaqiSm6q3VScNXGrrpKYnTohHm1EPHzRvhk9Wfyfb4pYtx56J3scUmm+K45u3w9CcfYIXEgHdqVsipVqWWy2XhMk9pSF9fLVYt6/KTleEblfzurUheZTibVSKlVZD6j/HEa/Ox/U4nYihvi4/GHjuiG97E/e+mFWsOPQsvnXMivsc2nxb2x5fhgUOPwAMXXIaXLqRxwc9xy54cpJpDzsRLPz5Be4Jzfo5bDz0B4y/4FeX9CuOH7Es92P8rTBXfmfiFXdX3vn0hpv7gCOmju8OfhLwUYw5hl7MHY8zPLsVUHj8YTEnql+3zL8Qte3CuNhSVyxr8YeZ7WNJwG+zb180TLYO2Q+cV7+HZibxNfc+/QE7ZKgmDTseUn16CKefT+Okv8a/j9iG/9hPW7I2bz/qlxCbTGDPI9U3R9L3x+zM1R07neuL/cURiki2GUyarwMUnDKO6w5OU7xx7PiafexouXrMXbjpjGO4boDrp3F/IuG8AV7v6w3Cf+Xk8c+xe1nov/P50yj3mexj3k4sx6fTv4TsDfqjKCXI5DH+l2H9sjDtmL/JxgK7v9Ivx14Mtfg7Hz8NNfait9KZVn+9i3DkXaYx03DFf1VocinvFfxFepPE0++W6aLCKYWo+dZgGg/HUzKDW3Gzz9bt+IupJLEUSPVXTH5LrVFypBj6XoxddiZFVWjmVNavrRWuL6W2gweoNiZoqboPVHwypmKYsTlmySoPXqWrAqW3QcMo+Twm/Oqtiy8XU+sg+aVKoQujU33fqkKh4RWVIDvs8VTHclmRakikN3ZQ9VLen4bAcp1JDljaQi9q+qvhkulCqWqpk8YXrnUpMpAQWTHI9pSFbphZKVSVRIUiiweoN9ibKpqdFw6/RYbbz+Uo4K9Ekxd0GTy2Y06S6AMsR5YsoVzjVGKvro+uMJhtmWB8JeMoW26riTVRsWiUqTso1NcOUyarnMcOfCzb5mlNNY6K0KE6JrEuLtUYuqeribHELgdLKac6RKBs6xJWohUzF9NUMp+FgskqWmaI0EuVFYp7S4ixFEj1VM1FxayxQCbnF2X6ObOT2KQ2YFgxei6oRaJGP1omGgyEV0ykJK286FSdfvOtONPRYYqqe26nkOhVXqrJkc/SiKobaKVknq/YSFbdqMNjLK19t7VSGBFnN52tmM1Ex0z6paoLTYEdEOc9ToqiLKNW4PonaDTERX6BC6NQa6pCoOEVl6KYqDSZUuXZRGdrANnnlq7qTcDCsD+WmSpZcVHP9CrDqVC1X5ottvng+VZFiXDCocb3sWkzFJVElq4LUmxYNi5kVaDBcjq9W75R9ZpjmydZIXzJVMzHro+sSWK42sRrulajGWMXOKq2cCtZHVYxUafA6VfU6lUGrRM0QZa8aqQbVRsaVlmgfvuZUNch2kQrOZJVBK/GpSi73ZrW1U7VNaZXVnEP2Jxy8TpUsM9xuiIphyrmm4WA8zbiSHhZjld6+0iK5vorpVM1g8MqprH1N16q6StScenvUVkeyYZoOzXVKloVYAx+rrZ2GgyEV05TFqedWdbfBV4mqiplRsbMaOv0estBmorqR7hMrm6aK27AkN6xIc03ZrZuiST8VU752VRmlCkVVElXTVPs45Rqx5KKa7oBTlUQJq07VcuX3nRfaTH73k5iIVWRxXpfESkMb2CZ3NreliLIvq0muZSTqfL6q28yMpn0S5Tq+5PqYFmDVSY2vMpztx2RdAssR5Yuo2ze7NtOiwYjSSjWtkSEB8eSVcFaiSYp33WyIatApWRnNE9TwxSkvmX52jbY23EaiZnh92NbatINu5QevEhVnzpGqBkQTywxXlirlSMxXMdgS1UxfCd9FI5kfp7oSdX3y6lYZdQFPpYZ6a23YSWwOZ5UNN/xAMJiwn1hmyM3h4WxTthIVr1oKqcV8F/AN9LoKePL+abSpMdGpL+L5M76DnTtqovb5AK+f1Rc37Gxjp9vxPvvnjsXYnc7DDD7PKKdhGv6zU1+MfXghMOV23HDmY1gmoZfIfy5en/IY5e+OkTvuLjlr1ryEF217JPfkfaDx/sjd8Zg7laj0nYoXdzwPr3MCFuL1M7+CF6ew7ytU+xX87nd8DtuFeO0Md0pXui7aJ5kjHtxG+li7RPX2ffz2P9TDzim34ndd+lAPGqzS28LvP4bHyHd9l94SmzhFZ2fpQ+eQT/3Xd7lVbwft88QdfoLXdMOunz85STk76Jg4mX0+kkTrNVj20E9w3Q7ulK7Uk71Jn7yGLMBrP+qFiQ89ike274nrTnuUfg7kO41s2r62M+steI9ruefkWyTnvQd/LDEZ10+VTpyy7MGzzb8bjZsxdw332g2jfwvMPOMbuLbTj/HaXM6kn8EPd8OITpRHY4T4tQfHXj2tB55/kE/J2gMj6PqWTrqZ9BHM/dvZlEu+jmfjVd6pyeTnHB7X6n4oU/GC+HfV2A8fwVLyvnftrrjljCeBq4fgmg674vlJPC9T8HyHs/CK3Ejepus/dVeJ6zgLr+r5cQnNffU/D+OhDt1xzXY0OvyebifV0pAOicpFYPXtRL0a9ixb/RlWfPaZBsUHHLtVO7y9cjke/mh+UrtZvfpoQMNtcxct8fbB6p26folWSbk3Kycu/9i8pf2Oit9RGQyLiUpmRi3GKjh9+D94HjvgyMNoW3Lq4Zd9dgDmvYa7rAOvLTuwt+/ZEVMu/zl2u/xC3P9BQ+y5r30vZZLsjIb83iduptyeT74JdByAly7oILU9fz0WL6xojQOH7JuUCbwvfi/Ctdt+tw6Y+uuLqPY/eLPlVzD1Z/2A8bx9EcbQfuzRa3BSm84PLRNn4JUVDdGti14Xfw/nLTu2xpJ5M/AH2fagml+0B8b85hfo9ZuL0WvaAjTt2Ae/sL5M5932o+vl+C/Q+x9voVUPfZPT71OvHr+ZeTC6zXscva+kvCsfxwtb9MH9A3m/JEOuK1WgaYeDve+oPE1Oy3vJ7a6O0w7HER2AiU+PxCVcRvHOPb6OehN+iT7DaTzN+/JT3Lw7Rw7Hfef2Af5rsasmY2GHr+P3u1NIrw6d2wK3XnUJ+lz/B/xJXQTvH9X+pDfVXoKvUPwrUvs1/P4rdqVE5123w9SrKUbjgUUN0Xfv7+E7HPvK9zBu/3Z4ddylFLsUu189Ga+Sux6/8XkO9ZzOPhq/pZ7bfQ030f5wmUyvGTodBfMUDCaTS8NXGRZT1SAvqaqlZkZZsqor0aJFLxmlwSqDEeVAqpIra1MqksViogWD1okqvtKQIKv6dNOpmDrUzRmpcklimVqML5lCGSyJiqmWVtNCub7KxepTlRKxU9UNqUlU+zjVQVuJckSVUaWYbsk6UQnS8JWGbmqNuHyVYTFTzeUEWkuiGxoTElW3maZqyW3gxVeu44uvkiuSwcV8dT3SfuJNlDM9tbVoLkhKw+8najHWwuFifi4NVh3qE7JKOCtRirEtWjBcTqBJNeHMolwaifIiqjFRWbMqohZjFSNQjmVVkkWDQSvWJIfVAm6fzGHKZDUNpSXaR5V7h6q5prQoXJCaibKbcxPVPk5ty1OrCZRibEh9EBCfVDq1tVMZHHZqRqCcq47MYPwccQSqQ2O0Flssp7RIrilbapoWDMlNVHsEi8Wc2kWVDa4xTQOmNKTGV4tJesGgdUkNhvmCHHZ7KsNiorQ4K1GL8cU2aDhVCVU3tLpg8XOsD0uijGiwYcr1WdUYazDYyys/h0VUojokyMpiuYmq2wuTumqzODdQjfHFCjxVSVRMtbSaFusjanWBcq6K+FINnZprPUx1aEyVI57S4HWgnGsqGZlCllTV7VSHxpxqLifQ2vo4ZZ/glHBWohaT28CLrxzji5ejKpIhm0NKw1cZFlOlwcoFTi0mwawWDFonWjhcjNXV+GoxM1SlQkk8SYoarEXDxUSt2koVt+Hn8kWUK1KVnpYjKhUZtRirJvkqhqjrwGunMjgcKMXYNuWV7BtHRdVnRkYzKTSk1lQGL55KLi2JykXVnKYWc6obgdqWp7pKVJwUMy1KyHaQECuH2fJVhsZ4JSq54sgMhlRMpySsvOkGL4nKOlVapIbVcvhiG4UjyJV1qrJYTNVqNMVUY+rIKA1eArUYa9GgdaosomzZkCCrxpwmbqcsohrTLvlFL6qW6CkNRlR9kitbrNpDFqpRNS+r9WFJ1GLiEHzlmKc0dNP140iobIkEygmS4SmL9klV3UlYhlSb0sK5tEiNKJuq2sRXlUQJqTGVxfqIyuDyVCXX6k0M5/RVe7CdqsZMQqXB60AllxOyw8V8VbeZOiymygme0lCTMyQpVMJZiVpM+hUNF/NzZZ3BYoFyXVYlZFowXE6gEqSVGqbqE8spm045TVRjomqInajFlKxKWkbJ4AtpMHjhmMthtT66NtwG57BtKjU0pMbUtjyVUKCaaxoG1PaVBq9TtZCpDu2jysGsiiXKVqJmWooqu9kwlcGLU1ok11e96CoYtJKLr7xO1bZUNU1WibLBuaa5hGAwlpsoWaTBsJhTscQQDzsSZUtNUxbZBrY89DvY47o/YSZ/j59cFmHmHTdiz312k1T2SJ95E7HkwLH44WsT8cNXx+LAATdiyiOLgHYDMOCenfHEFWOxjNKWPfwnPH/m7Rh4aCuplqbagXgaT9xRD/u99iJO++evgHMG4IadXsS2r9P263/HgQNvwORHPkj2TYto5VRg1X7PH/MitpvxH6q9A1+99vsYueNvUO+C/+BH5PvmWf/AE/e/pHPEgxdp4fbFWbR+fywmj/gGdtid9nnqbfjd0a/ioGcn4UczeTyBg147Xt805e+ZvOxCtP7rJJw+czLF7sR2Vv/M2d1wNPlOf4PGX/fgttafVHdArv/f3/w18HPLG385FnzzJ3j9fQlrrlj1sPzhn+C2x/vjpDen4Iw3puCka1/Bvb+bltweyQ3UNjL63N+B/d+cijNHDkLj9yfi44Ofwhlv0fZbT+HgQb/D5IcWak9OfvRnmIwLKEbx565Al99+Dy9M5tv3KJ4+cxcc89ZLOHMWjfv3pILW2GnkSzjmx0CX6/5B/t9ip3Yf4LXTvoGxO/8RZ3EejbPGdMPYvW7B+3QNbs+e+3s97P/2NJw18hA59S4eOR//wYU4i3wnXwfK3w0j/rWnbJ/179/QftyZvqE4+QXggWk4e/Z/Kf4n7P3ITzGd9nGbM/9Ltf3pPjVKYnv2oV20CVLlN1D74bGdNX727Ok4+4Fd8NieN+t3eUrqk3js1nr4xjvT8eN3nqH78HX4y3VTuYGGTd18+YPXokEuWZJcD0tXr8b2DZtwWpIzt2YlnlqykLO1hti6weaYs3IFpWiOKi2sNKSW1WJmhFoLit6s7LH5FhizZF7uzcoiPxO8URm8i0pD3mEtGryIaq6oFuZUWPMv/Ov9Fdh+W/sU4x4n4MCW8/HEn/7FQU1xNbRmdePNqSPwC47RxrDJb2IJ3ZjOts1wnW6swAvP3o67OPbC63hlBbDk7f9gGPdb86yeknWL1tLTIdcpwxySq9abL11LtZwzBlP5ny4+mI6T6f7LDJuzAGiyFb7LyXxJ+vCw62rbFd/lfn27olvDBXjyz8/KdZNHVKD8Ybdcj19KHW0/8g7eQlO031378njrJf4OSt6mnIl34MkP+E3QvdMe3G/3HdFtc76O8dJnzZrx+MHrC9B5G/t0pPQXw5TmZvbf0fvKYfbG5kj8UmIT8P+4bsehuOmEPmg1+5903VIu1/fWtCtkX2SZeBeeWtQQO++wFzBgW3T+9C088JhcA60exAOzoTG9Orz1+h/wR2tku0BQ9sHbWa31hav9alr73xtwCds0Lpn6FpbQnbkz2Rft1gmY/S+c8iJtUNM1eAin3PNc2nOs9VzzEB54h3pur5+2lN2Q4WxVvoJwnlJVm8QprXzV4WxWGlbvFoqomk8vquITFVPVYpLt+jj1bVO5cLGo30t96uCLOFO1+lTJy3agqa01ocqQjVRVQg36WU6g3sLORDUhUfUFV0cXWYnKwjlZ9Qa5PKUe3EbUfL7yWoJpfX5QNFHtkyiLU3HS8JUG16qyaG6qNHhxmsTYp4ODoSaF6iPhlaiYagV9nBYMTheVGhFT5/PV1eT7JMNyVaVSO5nPV7FzajmyqbmJ+ravNGiVUxmMp2o5ZZfark+l4WpEbaWaibHS8FUGL4FqrqgWpqrBRNXOKGeLkuiWKrulzHysaoidU84S1RwzzFTV4Wytyw3JTdWqeaX4ym7OSdRqWHnJqtic7pR7qF2kYnNWVr21pDmV4WxVXiX7pI5E1SYpoTqczUpDYnmVGlr0okoB03RIbqJak/Tx7UQ53ZQGr7JKYddcchPltSZpGvsDzfvISpWWRMXpxWQzVB1mS46sU6WFg6FqDav4RMVU1ZWo3ydZnE9qeXCtU78XG6TiMKXBucVKa1qFKpFAzUqVc03FllCxyuDFqdihcjBRTUxUY6y6qaobWkWL1YsWDAp5yk2c2oap5Fgfp+HQnESlRjJT1UaeciAcLIEmuZaiValKjBZWSciq5gjsE5WL4GKssvhaMFyuqoj1ysZIafhaOCxX1LdNyUi0aEhUlCWjWV/BoFWolquQz1lm+DllBy+kLlfUVqpejC+iVmMqgxdRTsuqNEhVnKn6Q7JELYeFF3YnyiGzA02HZAfKpKouUxqSY1o4JNeUFr04tR6i5gvU1agW9ZM0pzR4VUrFpiVRWZuyO6synK0qUTHyKoPFUxdi1aE+VRqSY+ov5tOLKQ1f1eYVX2QjUFmcnajWqHIPtRO1HFbxscraVJMlJ+3jNO8jS2xRWtjplH18kZhshirDYqqyTtWzOUmuR0xV9qmmtuaaytoWrs+qDMpKlEokVqxqe0ojVZas0rB6UW7jLM7JqNicVKQqkpuo2KFKriQ4ZVOVfYKJxGxDq7Um0cLBbZxKqWmwYao1bOeVhVRSndKQGlPrIxarBFJV23KcJjUkYpotSouvNGgVquWaIbW8Mk+QU9Xwa2Rtar5AOb9A/T6BFvjI4IspGZ6K7XJ8pbWExaU+UfaJpoOdgVquwj6zEuVc1cIhNalKDS2qulI1w1Ryuc5Tv0+ySLpTrUtUjUTNCJStRGktIVMdzmbND801pcWqeaWWulTZzYZpMCQ3o7ToxdW4HtZQbF9djarfR9MyKkNtXgVKOeZI1eqy6nqEtqnkyFrUPKmy6dRqJLamB7Y942m88eJCDU/5G57Apdi5p5fDS9uD0eeQFtJ7DVqg/YH7482352hNz//DgbgILz88Fv88ZycceWoPqVE4wW3tjwN/djAacbTt7thhALD91YejrexPS7Tvrz31eglWibkNp9pvz9EnSC3QA+3PJDnzO+jalkvWoO3ePwRem4OlFOaUcJ4o97ELcTt/YpLH157CDv8ajq5br8H7z47EDtecjx2pjxa0xI4n/BBvPP4Clkk9sOCdD3QP1uyGtr2kI3lfwUfvc28avXrobRK/+thk+epfr5J9lO22A9Hn7Kcw8wXuZz6xFuKdvz+Fr54wAI2sT6NDv4evXvO8fMIvuS2JWrGgPre914kD0Vh8tL31QPQ9rKUUrFnTCtsdfABmzuL5tppBv0a/w1uJvYZye58NzH9ngXV6WW6f1PbeDe1YLaIFpHOfx8xHTscxp++mEck9AgMGXY/Zk5Ns7HUS7ZPVcykOuQL7H96S7DVo3Lc/uqA/Bnyzp2xj6z3Q5ZAn8fH7lMe5vU/GHr25NW/0xHbn0D7Opn2UbYZ7pkM8bNO+zaB9O/ZM7mt5vY/EwEOuw+xJskn0x8CLBqGJ1LbEziedQT/Wd+k+ZL1ErR+XOJUR+iSXLVYaLy5djD6NtpRt9QEtN2mAJptsarkAWThgi5aYsPRDqWGfKucXD1qpWm5tKfquymmffoIjmrZFX95fo5SfKfyOSqfBu6o0WGW4d18tJiqZGaWYQHrXqP/izZa74tav1sPQHduj6QezMcyvtD687bwWkTbOFjjXHG7fEsR+Fu8upV/2j55lR1jrobfHL0/7si1rcrz5yQos+cS+S9NDrtspX0z/+OeX8VbDbfC1vnRbu2xDt/Ud/JJ7c66pwOl9j8e/zr8EU/nUr+f3QWfxa59kSKJWvrU0ew5f8rbeAk3RGkf8VE8RK6NHa2CLrfA96UE53JNzRZm8SuixkXhgaWfsscVbuPWeCRohv2ZpDq2lz1s0L8x3mzUFNu+Ms8/9BSafq6eGPbtDQ3ljOIHruIlToR7VbpHUTvqJjqQ2yTOTa2WLqLcX2jehh9uPnyPbBVS/43rK6WB1nL0d9WzSisJ2GwoGrT1lI1UdDKmYfq65PZVhMVFanJWoxfhiG8FgUdUNX4sWvZjS8FWGxWxFa19pbcm5fWf1BqOqMVaF1RviNqVEyU1U3V6YlBen7MiqxvhiBcFgURUrUFmsj6jVpyqpibJPA8kGrU0lyXqY6tCYqqSmamunKqw0fKWhm5ZrKiFfZVjMWZJrmivgFasK40ypYbUcuQ28+MoxviQ5IokqbsPleErDVxkWU5XUsIPF0iArDVaOyaanliObRcPP4SJPZVgsUK0QEg/F2A60YLhcUVmnKljMqeTyRZR66Iao9LQcUanIqMVYNYk1HRIVlaRAZXDYU8k1R7JP6hBbcKoVoonlpejQfqqcF6rk0pLgzETNYOWLU90QTfrJojFVXSUqToqZZgKiaQeNJcphtnw1I1UxEtXBpCqhRMmyNLkNrBZTlbWoebSGVUynauown6nL1eqCxcU0TXPZSJQNF8goDV5U1Sc1pkWD1qnS4qsMizkNatjtlEVUY6K0OCtRi/HFEsPBiFtWquLKLFSrajFWTvVUhjhMBRfQkfwsRVyftJ+5E2VLRFS8qhJk1Zgo+dTtVN1JWIZUm3Igq2yqahNJTlRMUXX6Kov10dukBalKaqKK28gERV0PVhZPLSVQGrwOlINsaaGYvrKkqm4zdVhMlRM8paEmZ0iSqQrjTKlhtRzpVzBcTFXEb0c4ZzaXlIavMiwmWjAk11Rg9QdHvZhYTtl0g1aq3nWKM6MWU5ymuFCQyxfSYPDCMZfDKutUBYuJ8iVQ7aPK7qzqKlSNsYphfWTDi4nS2lcZtEpUBsUSlUhGmQI106VILl88lcGLU1okN1FdOdVhDtdHV6bWw+tHW6qaJqtE2eBc00xARtqBsVxTibB6g72pspGqDsZTM11KTnlxWrDoxamrUdXhOeTiqaxTlcViohoK1WLqMPVGeptJMlo0aJ0qLb7KsJhuWm6i6lZVX6DeIjWiGuOLJYaDV05l7Sut7YqT+yxtii0qqRnVGKviK8ecsoQqQzctm6FYohxIVTIkaMoxp547CcvQmCoHPOViMVXZJ5gkSkgNq+XInPDiqwyLiUpqoorb8IM0rIBrVTXG4lRCvnKM1qKSw4FU8wV+ruKrpmhMlSxWGolazAxTFUarPfVqCoefI+tUBYsFyqao9hAVV0YLhssVFScrGW5YzKlaTsMUNoPrFGdGLaY4TXEhrQlVBi+eSi4tqoposmEGK5um2lf7OLUtTyUUqOQmDjEyyqYp+dSyGrY4zakMjalKJFXJVEvhxNQUYWW3NPGUF7IDpUVqEtWVUx3m8Pqk6nqka01zKimivGJbahJHELDBpOpyWQuHi4mSoZanjCTktO2RlwI/eRDzyJ434UZsf+DuaOLluGXeDXvgxp113HnO00l9vXot0fVnl2LhOReh9T0nYGurUyzHttTibq3QdCeg9Xbe331pkQyXrKm27TsdlkBjy07fwPYdt01yfQ0Ge3k18DKcMIM/fTmJxlXYkXaaP0368Wu0T9u20kResbZrjx0eew8f0+3c8fonsMPjB+opYUe+RGFK2HogBj3bH2/sq6eKfXEKXy9HuNiUL7zJHnWLbtnxALEFUV7NwceP8qcv01PEXr/DUPwbr+Jj+iFJb6l3ynUpuu2cpuKsh7m/49PI8uiJW898SsPWh7HNULcehEOeOxBv7KWnhJ04mQN8qzjqJb7/HmYe0h7NkmasrbDlzvzmrn5ykGGvq9ZUWlm/ettsizbohmbbsIv9HDfEXohXf2inhKVxz9US0Vy1ZGit+mSe5s6hfdsWzWRb3KSt0Iz2bb63b14wVa5PVH0SNS0aYU49/HvZYqxaswZHbNUO9evVl6SXP/0EH31WIzmN6tfHkBbt5XssZ3y6VGu53A13XazeoJWqxWpD0ZuUD3+yAENp8rNvUhb5HYXfUek0eBeVBm+xLSprViWrgtWLrrkf988CdulyAo7sCDw/6f5Mh9RiTb0EbYTbnkOuw48GmULeo8htoaC0EHRbcUapaq1PVC5Ox2CKfPJxMPZt2xBvznlAY5wra2P34/GvA5riySsuRi8Zk/AW+62fIMor7dC5SUN2BKxZ8AmWfPoWfiunkP0Feju99k78wdXLvjplsmqh3YfSHWsB7UdnDB6Q+jXLzQ/vyxp03kL35Y8ffQIsmqSnfR0+zJTGbQ9KXOAeXJv0YtZY7WT0uYpPGXtJqrdTbZqopreNNc9hzlJ6iNpyL94IEv5kPfl0sHy62ETveFgy5PaIkVEynBYPhtRMzTV1btNsP15SZUgt5rv8IW5RsQLVJROTi6oMJlCLmTOo5bXFWNmnSoNVYp7a2qnC6g1xm7I49dxOxaZ1qhxwqr5AxQ41NdXy1fVJVG5UqjIYp0LoTPrZDRExZZ942TZlEvXWiUqQRqLq8zcTd8Hgdapkca0ouzSSqkqiROpSS2+XquuTqBcrjYuFuaLckzdZg5hIptJIgr7SYKUh3kTlIrAWjaDG9TCVYbFSuAjXsB2o1ZXSQlzMz+WLqPZ2alu2zqtgfUTFZGVDVV2uk3gTlUEr8SVKuUlADFMmqylJxAxXzrdLlBcLJmpVTgVnJmqGNtHcRLWS104lNVFdOdXhORJlQ4e4ElWvKBli+2qGU79POhinZJkZKI1wnkxpcZbiaYFLbRdTlVpT18lXu4TKhht+QPBV+6RKlhlyGzQl8LHDaeFgSZTEV+c2ZR9fs/gyliIJqfqD8TRbq910S9Tl+EpDCLTImQ6tMaWV9PWGRJ3a2mkwJImVxGlmM1E1zU77iUV9VNUnKjujm4JTInWp5asstJmo9XG/72wHKmScSS6r9uEVqwwLidJgQuVrV1VhpZFtwNhmomomqjHrJ0pWouoTvH5ZnMu6UGqqye+85/O1GIsV1dCQLVP2iXqDCdTqA/WH8xnO8lUGrcRHRqJS51R9gRaQpqiht0s18LHqNSVaiOWK8sWpbmilKa9V08Erp0Kmn6zEp0NciarXqQxaJWqGKHn1djllsuphLpca3i7VUvPkVHAmqwxaeSq5Tm2d39JVVnOORNnQIa5ELWQqGazeYG+immGDySphptTQkM1AtZ92E2+oFuOLOVMV28U0EPYo2NKLqjrt9qitjmTDNB3Jbbewr0U+Wksla+FgccqS1SSsfUL1PJbjqwwmUIuZU3s4pbXFWF2fYJ/YNFXcRpGG/dhlm6LZfipyraIyigqdZjbNTFSH9lMlSy6m3JsumR1I1UO7cGqqstBmol5MVcQqHW7LBVlpaAPb9FRy5OIqMupyLMNXsXnTqVxSVTNRjaX9xGLlekmQSKoFWHWqlivzxcPZQUzEKlIVkqCnbIratZgWDSZQr0aTWMUwNZ/hrES9FDHJSFSCTtVnhmmeNJUMvngqw8VYrY/TAOeyXFExVaXG+tmWrFXTwatQKYcN6SdGqprhqecxQ8qcis/6iUrElMkqkXFZidbIJVWxJVysgjNZZdBKfKqS69TW/pZLz5SZM+NwGgzGKVlmSj9/JDG9TlH1mjKeFrjQ9mD0OuNGvPvw3zHlulPRa1BLcqcJvLx/Q19M6fgYfvjqRJz66gs4/ur9JSZpNN6/7yK0PuNUPH/HWPnkoQZSdVuuINkmQ65B1FyJ4WvWybBtQ9zaRyxPXe9EJeJUrt22WmDLnYAF7+qnS2XlQgO3wZbia4kdr9PTwn4Tx+P639n3OG49AAPlVLF3At/U757UvqZ80U2xnX789lO24eBge2w56AAcPN5OEStjCo2r5JOeyX3a+iR9A5wzTZp7fU9M6vgkzuDTyb45FSdde4CGafjZ1j4Y8masnDL2D8CRu+GFSUmEhJTNrbdBl0fm4CNzuzDDb0g72J3MuuTQSi5OlfT33cFvUu6Pj0+epqeFpXHsORoJHxuok4j6JNauvewbn7TUz2TaePvmagKlIVuJyiVRfzCiXo14SP+w6F203XQznNWmE3o32hKvLV+CzevVxz5NtsJ5bXbAlps0wI0L3871kmH9RLknX6R3qmSoVkG5Nyk7NEjfxyrl96n4HZVOZVhMVNasiiitVM3rK40/zHwP6LQDtv/gvzjphbADry07sAW+Tt8h/Tw7yHZ9U/xaNv/w0RJ6LOiAX0rfehg6pB/2kPnxr8cZmWIPnR+nfL3aj5dfztHvm9yj4QJMfZTTtDho0aYpmtIP6S3rg0O2Cz9RSXTe6fv4nmxQh0E/whEtF+CpP08I+tR78XW8QpUnf2sfKZV9kYRULWDKpHuUeOodjvu/0Q6vThiJoybwd1D+CL+wEs7hU8J+z/rUG/AjDG6xEE/d8xww9h281aIP7hsoXTTZzAR2W6PUTX3+zrW9cd8A3Q9eOxXDcLuf+EgvfW8hmnb4Gm6S77PkisNw0zF7JT3/Km+0kp/DiUqq9VNfopbDWjSCHBq+yrCYU7EsiZdELRYoS1Z1JVq4ZHLkok4dTKAWk5X2CFTCprRSTQejqhW+ypBgqklu6OaL2FydKKcmlikFVZMCT1VCFUtUFqt3qhdT61NyvgjJTZTWnGuqg7Z85SjbpmwlymJrddLwlYZuOpVLojq0j1PJTZQsqWVVn5CouhMVUy2rllpZvD6BWk4pwhzr4fXjTdEkh1VEfKk6p6fekFpWi6nKJRwWcxrU0PBVhsUczkrUYtKvYLhYkQaYK8ih4asMi4laka5NaaVqXlY2RbkiqxqTlKLh56gjUTNMmaymoVTJ4AupmKJ8HapJDqv1cSo4k5WG5CaqfZxqXw6nqhen1kPUDKcSsEqntnYqg8NOzQiUc00tkBmMyyHLUx0aS1RyZS2LebSIVUynavpDchO1Wq8fbakmOXJRZSNRNlzAlIbXQdViLl3UG7wSzeSyFo0gh4avMiwWKC3O0ouqbdBw6g1G3LISLVxcjNX6pJr2UUeyYao9RCVZ+zhNfubecDFRFk9lSNCUhm46lUuikiJLqonFNYEmBZ5yvmpqqqVVtFh9qhRj25RcqloUquBirNonURoqTjniKQ1GlXJEUpVIUqhD3S5HLonq0JhTzeUEWnNxohoTElW3maoWk9vAi68ywhxfQ8znYlqouaYyJJRRb/Ba1GKsAmvBoHWqbHoqw2J6/WJ4qlmq6guUcFYaUkP75YeLiVq1U8GZiZLBF1HrwcqLqMZEZWFNB69UzQhUjFRp8DpVDUkkUbsOVgvIPnFNoExWJT1VGpJrKoMXTyWXlkTlomrOVNnt9aMVmanaVqB2UVWnKRsu4JQNT2nwWpTdbPkqw2KmHE1UM20wpBZzLsnlTacWk+pEZS2L1PhqOXwpGkGOrFOVxWJO7aLKhtMgYEpDany1mPQrGLTOK4usaYjTV4u5zazy4lRc4cJBVTZDlcF4muTyStam1ie5Ltakn9WysilqG4FyXVZZXD/2hMpWoiyeypAgK0vYz7mTsAytT5RzeTHViyk3oYs2Y1VJlJDcRGltVyz9ZNCWp5KbqEjSQcXXsB/7dNPra6miNHgdqOVYQW7Q2lO5JKpDY+66NJcTaE0jVY0JTj2cR3IT1dpgWMwpY5L2MBWSICnXZdVirEUjm+NrMNjrxUTZ9FSGxUTVEDtRiqpqzAzT1JWqGtqvYPg51sep4EzOYTtQzsyqJIuaVweHJWQ5rBZwakaqNHidqoVMJYMMsU3Zm6pkmDJZJctMS9VcUxm8OKVFcn2Vi6o5M4NWcuEVr1O1rVAlV1Jk8IYqG6TicMpGOMSVKFme6nDX4eeyIR5PGUlMlUW2TWlsvc+peOEnFwFX/x+2JmdazboIS15PP2nI23OeSD9RueyR83B/vdvxldNOwJE7XYR/PvIBubVaEpItZ9NCpvhEbVscqlt2/AbefHIilmkC3h95Ap7XqA2GY7qttWkf3U7t5DpksZitxSMF9bD1vqfhjbOvwOvzeJP9H+D1yy8EDtoDjeu9hBd/9xKnSQ3vo1hTbtNPUcqyLZrJ39o1R1SvWNr9+/bH5Ls8hSm34t5rTkOfw1papqvh07ICf79sLJZTkSxSnyqnsUiNqeI2fKVBt4M/LdpmOz4bIvfR08u6PkG2bPNiOvkW/a5KSaDbN8iS1KM2m+32RJdDrsfo66daLl2odvRvT0eH3lYvblp4H0TVIxfrIy72atBjDj5+pD+23JpzODYV78gnKrWfora0Mp8o7VvXQ67DX661fWP/pJvxl6vPQIc+vKE+KXT9xGTVa3MahFhlhDm+urFk9We4aeFsPPPJIvRstCV+3HYH/LBVR+zScAs8t/RD3LDwbSyjHK6T25BVb7BT1GJmqFZgXb5JyVT8jkqnwbCcQKXQqaxD5bx/34onPgDefPd+3dagrr1tVjcYvV7bYLxtjgVBjpnpCMI8Hr4W93/QGkf87FJMpfEDTMcLchZT/3rUCLp5JqPX7ZRrvfHIbLzJSXKKW+7CC6d7TR6ZhBewPX4sp2u9BFO2Qe4TlW+9vwYn2+lcJ/doiheeul6/O1PDBHVcMwE/GDEJCzschMnnUd55w0TvH8gxTmEVQ2ymKeVOkrxhov887lu46Yw+6PzBy/q9lBPvwi2zt8Dgc0/DxVxGNW/RA+tJfIpWHj22wMSnfyffrwn8DUc+/RZa7WoxPoXruT/F778iV6XIVWsj2wWC9+tBHCW1F+M/P3HjPNz0Fc11ZHZfY2NvwFf++wn69rsI/znnIrx4Tm+0+ug5Cj2Eb46jnt3N/2OOnYsb6cGC5192Q4azVSVqqkY4ghxa+arD2aaSK2tZzCPJqurhi/hExVS1mGR7fZLF+UzlwsWiYS8Z4jClITW+Jv1oi+1AtUzUcnxNg6kGObTywzIsJqqZwSI1TjVRbFU1RUlUdUOrtKakcjFfEuUmqYqPV2KyWo1pOMjrK2fxSnJNWZyKk4avNHTTUxKn7GNLbNMwhxNoLYluaMwpi6SxiqmWVUutLKwFQ3ITFUmUCXNcTb4Pu0UtV7MUVfVxolN/cI1qmKObpr6dyRGl4asMi5mhuWKZWkz6lRlSK+rVyNqwjSCHhq8yrA9nJSoLq65U1ScqQQ6wnVEvl9ehcshsqRHDU81yqgE2TSVmVqKcpyqmaDo4mCgnmpXgTE3R3EStxlR6JsppbPtqPUTV56vYkmBqa6fi5bBTGc5W5ZWo5IgjUR2MnyMOUR3qS1RyZC1qnlQthy+ChpIhNYm6GtVgcT5JdzWuB6v61OFUaxLltcU03ZTjmubZqpLllBZfg5hsOhVTh8VClbUs7AyVTdWikeSUWlxvzrE+qVoPVjEySoMXUUt2udKCVqFKJFC1VGWI05SGbharDF6cSqUtnEOL5DrVxERlMLapqhtapTU59Qa5PJVuiSq+02qc0nB9dJNUUp1ypipbKqlKVJLSoW5PJVcuNtSXqOTQIjWcmFVJohWrbibKpsWknhdfC4bLVRWxXm7DUxqSaxoOdpNKqqkWqprP16JB65Iqw9msZIQqRqIyGKdUmVhJSA1Xnxu8eOpyRW3lVOAYX0StxlQGL6KcllVdqZJPnKkGQxK1LlFaSzhRDmlMr9+pGKqSq8o+xWnqSlN4pVo4eHFKi16cag+BlX2Um6qrUfX7kFdV0k3Vaao+X81IVSoZq8+qDGerSjRRNlKVYTGnLpQqr1TV1PpSi15Ui0bSTzcClcXZlhMoDTJN1SdRU/GxytrUy0luQ6Kenck1jyQ5ZR9fEuWYczvlJaveIjVONSHRoqG5prI2tT6ByqBoopTK2aLqY1VYtSZUFlefVclIlVLVcqpJTsXmYE7lIrZkOxWfWk45mKgmJiqDcUpIbqJWYxoO8srKlLNUTIMNU61NlIZupv100ykNWVKVXKeSkKramRxRudhQX3hdtLDSkBpfLUcNFcaZYU7ap9RIc70epoLFRF2Nr5wtypJRz3Y5gdJg9UcSY6W1Kls2LCZKhmo62CnKtaKa43BmqmlO4bA+bpHcRHWlakaglOlUEq3S1LyqHPZiohJM1YxA2WI7UTFU2dTbUUolI1WpUEvhmFmaormmMiSnhNKiF6euh6oOdrDIisxUw4XTaJF0U3Waqk+ippmEIFakOpxtKjFOEitQGSxOWWTblLd3Oxz9B+yP7b/ivoeSFslhqwW6fP9UPH9sX9ywE42df4OPd7RPVE65HXeeAxx4RA/J3/rU29H6nAF47GF3Ok1urnsiNg3tbT4OyzanWRZJ40N+igPX/Bx37PgVjNxxd7y7z+3YU6M2GCkS1dK0T7gtVqASdTm08IZozxPwo3t3xuN2GtffdTkQbxz0OAYeyt/t2B5bvna8+K/v0hu3P34ATvgR3e6tt8ECPk0r+a7v0h8zD3oCuyffXUlrvWK5vq8eCIxzp3P95qs4ePxJ2FrDmiMWfyflVTh6p5/hVj5N6w52utbrp0oPd/tS5WKHdmBVWDmpJXY68Ud47sieuK4zn8L1cny8k36iMp0vy2YfL07btceCI3eT075e2+kbmHHwU9gjuX1JAQ26jt/9AwNe/S5GdKJ8GiOOAI5562RsnWaLJdcpqh42dJ7Y61y84g1jTU90vw4Y+9UeuKbjrhjR8XlAPlGptU3+73jsffUQXNNhVzw/yfpxVHq2wk43PE37pnEZg4HjZv+A9k1aKFLj9sW2ud5s3eR+nmpF4JNcpzR8/c/Sxbhz0bu4ZO7rGPb+DNyycDYeX7IQn622HlJmtq/eoFWollOJdf0mJVOv+yXnp9fM75bSjvC7p7xDvtYJ6ycqUxH28b35KJFLICPpV5nS5bkIjVpgZcE80cLvSzutitxu+I48JaN+IEgoWVFIOj+esh974/dnHIRWr/8SR42tvl/26v35qWq+/PqsCsWBYi+Rc2SpmKBYWn6eHJZQqV+FtKrnq0KflDBR+3leMtztKd/HUSExE66QTZQpKF8oVJyvKvuk+AXUhyYm9/thWh1+P5MSm1kNyWTIjmTcVZCbp+CGSUItsR2wPuHjYxKtvm2F/fH7VdXf71cFub5JudenFv1yBPXu50CbshVqWZJEMsrsj9+vsH9lR1mSbDLcPKXHD65P9f2CdNeYjNz9lpaq8PsJviO/X7koGd6PK0wQco6y+P3Cdn6fMv2K0rz0onkqO1+Z+jzlE5IoGcntMi0mqZCtHH7Y9cu7SfOeQiqGK8yXX1/F1ZVKTLbIKD8/WcI+wWZWTYrDRRETb7MSJeer6AdVFX6B9snej2rVLrsDmc0spcMWKdqRMv2yFM3TOnt9ZX3WYvfCfmXw+xb29/tU0a8U/vzkn0fqQLA/1I8W1y2rheQSy1fk0j0VKjvK46eTpjcvE6hLPyHsU/V8lUwoWSHkysjwflwFZSUDIX6a9dNNvj16u4IE0QIqpoUJfv+K6YWE/bKJ/vwkyn4NF8CRMhmZsL8ZalHEo0I4JUwMfx6Ju0x9lhIF5i6ap/LtMxn+ZkFhUVg146l+BwL8+ck9f9SiT4q/A5n9MvGizl0aqc/0KVPoh0M1y+9XB4rmaZ0933Jf6c/X4/Y71bIkiWTU4vb5/cNyv4/LqD3BPNHi39+qwr/6cAfFUev5yiVUrBCSLDJy0+ICoYNGFWTS/fmp1Xz5fYKrDwMV56tkwFEyIOTKyUjmqxC/ogA/nFWRonmqsl8hfkLBfJFR/POnUUj5BL9fVe1KZfjusuGiefIKSrhLExb4/cVL7vI//yx+P5O0/drPV4UCPxyqWbXfgQx+Ac0T9and/GSxfiX2x98sCOcpun1l8PuFapbfr46sjzcpmcLvqOQnq6zKcDarREqrYPWibIqKIcpWomxmBq9CTWv8PoJTzRCynjSV+rAdqAadkpVRD3MFNXJJVa6DY7JYTNTDbSRKBtuiYqRKg9dOg0ErVl4laobTsB+T1TQUKA1WdaX9wr1RK1TCd9EomienupjPqV5slVEXyCqNgk46aJWoOfX2OGWHaTAYT80Mas3NtuyBxPx9SC1FEj1V0x+S61RcqQY+l6MXXYmRVVo5lTWr60Vri+ltoMHqDYmaKm6D1R8MqZimLE5ZskqD16lqwKlt0HDKPk8JvzqrYsvF1PrIPmlSqELo1N936pCoeEVlSA77PFUx3JZkWpIpDd2UPVS3p+GwHKdSQ5Y2kIvavqr4ZLpQqlqqZPGF651KTKQEFkxyPaUhW6YWSlUlUSFIosHqDfYmyqanRcOv0WG28/lKOCvRJMXdBk8tmNOkugDLEeWLKFc41Rir66PrjCYbZlgfCXjKFtuq4k1UbFolKk7KNTXDlMmq5zHDnws2+ZpTTWOitChOiaxLi7VGLqnq4mxxC4HSymnOkSgbOsSVqIVMxfTVDKfhYLJKlpmiNBLlRWKe0uIsRRI9VTNRcWssUAm5xdl+jmzk9ikNmBYMXouqEWiRj9aJhoMhFdMpCStvOhUnX7zrTjT0WGKqntup5DoVV6qyZHP0oiqG2ilZJ6v2EhW3ajDYyytfbe1UhgRZzedrZjNRMdM+qWqC02BHRDnPU6KoiyjVuD6J2g0xEV+gQujUGuqQqDhFZeimKg0mVLl2URnawDZ55au6k3AwrA/lpkqWXFRz/Qqw6lQtV+aLbb54PlWRYlwwqHG97FpMxSVRJauC1JsWDYuZFWgwXI6vVu+UfWaY5snWSF8yVTMx66PrEliuNrEa7pWoxljFziqtnArWR1WMVGnwOlX1OpVBq0TNEGWvGqkG1UbGlZZoH77mVDXIdpEKzmSVQSvxqUou92a1tVO1TWmV1ZxD9iccvE6VLDPcboiKYcq5puFgPM24kh4WY5XevtIiub6K6VTNYPDKqax9TdequkrUnHp71FZHsmGaDs11SpaFWAMfq62dhoMhFdOUxannVnW3wVeJqoqZUbGzGjr9HrLQZqK6ke4TK5umituwJDesSHNN2a2bokk/FVO+dlUZpQpFVRJV01T7OOUaseSimu6AU5VECatO1XLl950X2kx+95OYiFVkcV6XxEpDG9gmdza3pYiyL6tJrmUk6ny+qtvMjKZ9EuU6vuT6mBZg1UmNrzKc7cdkXQLLEeWLqNs3uzbTosGI0ko1rZEhAfHklXBWokmKd91siGrQKVkZzRPU8MUpL5l+do22NtxGomZ4fdjW2rSDbuUHrxIVZ86RqgZEE8sMV5Yq5UjMVzHYEtVMXwnfRSOZH6e6EnV98upWGXUBT6WGemtt2ElsDmeVDTf8QDCYsJ9YZsjN4eFsU7YSFa9aCqnFfFei4taYX6shZ4UxvagGgxGllVNZs/La1GLuNvAqUTFSTQICa374/djlqwze5JW6ZZ2qRHWIM6Niq6Zu3UirfU1jgdJglcE4FUKn1CRKa9lUTW5HCVXcBisNCaaquabs1k1RsXOqe5Jk+IVsO2VsM1E1TbWP/J4nqomJWh+n7MvjnH4udeB+MtTnVHNEMpUOF2Sl4SsN3kpVLgKrbyfq1YjH+ohTfJ4Szsqr9pHbIg5Sq3Oa9HFawPp6k5IJPlEZ/kcNv9NaS/x3ZLPKYRqub1YLCerLZgp+lmiu3HfUAetT5/84chTujzg8DbfyUSIXKMoMKgJyWWSE0+Mi/icqJVBMpqH0C9y1nC+/X4AfSBNy6UVpFRNK489PcVXeU4if5qXn3RXmK19QgjBR+3reMKxaSFGiV5Bxl54nR6Ygm1G6UMhXZ+Yrn1AlWuD3k3Jy1+7hw79iT0tMTGazAD8j06cKMtWkdvsq/6AqoIXB8wf1qeXuEbYDUpjRNFqohZToUy1+f9E69klIG0mfYL78MI2qCPYn36HIm0Y9kgAZuX7VE5QLdesTlHnlud9HGmW75/rkHJ4We9MoUdYRBArx5yerChuV+yRUSC+arwC/PqtC+YScl4zw9mTJVXjqYe5gnlK3l533BPjhgrR8OJ2vQkr0yZPvzAS3J6PFcCDfJyHjLsoOqzKeosSwICCflpmvCvWlCTsHzx+m1RH2CRo4t0cmO1AlEynRpxSZairn26W3LwzQqBVauE6fP7JaAHvL9q9QX4mkf9LGm6+6kGmo80RKi7sdTqsi3THaKN2hZDQXKJlZFf7uaHV6+6rCv9pA1fD7ZdMKySX4jnyHktGigFAyUEwmPZ0nh59QBj+tTHrF+arYpyghTcx5yUjujoXkKmh4FIWtX3FV3hNQIZyiiUXzJfh9yvYrSkwL/PnJR4vwM7zMWri9MJHxlE6sCn++zFGnPklhZoKK5slpMZlMv0EBmexAhcz+5BPK46eLUp+1ev5wBPtlym4awfXRKEthn9KVfjRQ36iiTyn8ctXM/au2JLuRGKL+77fTQsIyUjJyt690h1wWGUm54GfUAivz+2mXWs6X9cmna8Dv59LKpBckFAUKOwjB7TEN8etL90nIpOWrK8xXviDol6KBivNVst7hJ+Q7FM1P8Tw5OJDvk1DC7chXl5ivfGIFNDE3X+RObk8t+hQrrUmSeTJvGi3CzyhRWNCgdDjjySdUiRb6zx/V/fyz+DuQb5CJBlqMZfh9yhRYdqEKVfaphvX5JiUTnvq1WpJb7N1Q312ghSQJZCR9Slf40awKhX2CjLL45arpHbU2fRJyZaHD3yrbPZdYXWVRWTI9Qi7D0zJYmt9Pq9IHwtr0KZWee2ClUbbrWiYEtyejChuuPqsFZML5qgrzlS8oTHNUnK8K9Sl+Yr6g9Pxk8esL+pVwO/LhWsxXFeTmi+qS2+P61KJftiCYJ/NW184ya9nAD6tmPH6fOpDMF/Wp7udfAb9BZveyWkwms8odylSl/YP9cX2CjFoRHOjwNo1adfMLRMnwbl8u7GkhSUJ1FUVZYTkZuXlyWgWZMp0n9/tdCzJ90vLQUZRWMr26QEAuiwzvx0XkMjwtoES69JVNf77K9HFUTAsT/K2grGTAUTFB8OenONv3FGcIJcJ5d4X5yhdUIEzMleUcpfATvYKMu2ievGyiKOJlZDaz5Ksy81V5B8ri95Mybmdta0dmB0rcgTJZzu2RyfB3qLggIFNNarevln1KETx/rH07a2CNCmBv2f5JgtenTL8sSblTqlur11cOKw/mK3VX3zUp8CvTDkXeNOqRBMhI5qdsRSF+uWpRn+r7ZdNzv480ynbzEwoLQkdRWpl0j5IVAfn5SVVho3KfhAppVc+XHyh7tWFCroyM5PZU3ad0YjBPvE0jzPY9BRkVwo7Unc5XhcQqCQuC25PR8nCC65P2K7dZkE2UyCg9wQGZKtLMfFXZpzRhYfXzk8X6+A1c27R9sFkQJjKRWu5QpprKaL6oXh4Xs/tVF6xPnZ8/HMH+mBbg9y+8vsI+QUZZ/GxRql+r59tMQ50nvb8G10OjKnIF5TuUTRclIzdPQUVZ/HKtSm9fbfoE6V6Z368gnKdEnzIBIRctmV4UCBJCMmnpPDnNJARaQMVwhfnyHWX6pISJuXIykrtPWXKVNDxKhPPZJRIdJdylKDlffp9a9MsW+PMT/p6UgiMuw1O/0GuQycqGiUyk+h0pJJwv0jr2ScjsT9HuVdfeMv0GBfj9ivubJ9gR01pgXaiM5onq9fkjZX2/SckUfkelU3/HZEc1q3r8fgUdfG9WA5IAGUm/yvj9wnK/j8uoBVYWzg8pLU6rwr960ZzD02JvGiUqO8riT0tWFTaq75dNTzernC+/PqtC+YScNwwXUDFBsbRgnlK3V533BPjhgrTUXYf5KsRPCPuJl9zJzztNUy2kQmLGXZQdVmU8RYlhQUAaLjFfFerz+AVeP5qg4t+P/8/efQBGUeV/AP9laQmhBUiA0HtvCohgb1hP7/TvefZy9o7lVMSOvZyeZ+/9UBRUVERFRYqA9CY1hJ4QekhCSf7zfTtveZnMbMtu6vejy+6+6TMv83773ryZUIrPzz8DR7L95pLsIsiEYTg4urld/vfAfCKYX/EJis8vutlZYzp3tDEDvDnnawwuyZxPFALzd1uvaDjm499P1rv1n1qO9dLvYSm2PiWnNFNd519iQIkxwmJOXnz3RDg/c/QSM9T7qfj+Csqcn2ImlJyD21D17jZAKZEQlLk5gXekF5tPGPPzHL34AHN/uSo+ujEfzW2EgyOWSLU+FD/+TuYULszB9nyK7yfn1CVTigkxWCuer1z2lzmfoPMLPqLb9gTnPp9iycZgt+TiUztSvEd0dXA0j/0V5nwOMiew3h07KPz9pNnzKTY/+6sLx9jF3hXH+pQcIbiDo9v7yZqP2w+/8NlztNfLnF8UqxeYT7H3IMz5F1tOIMH6EMZ8vByc3Nwu6/3gkiJTbH388zmYb61klep/d2WOoN6tD8b8nFOWGN14V0InhMee7ODqmNsVwf4qsXgzIYL9VXwyYwTPAUqJodaHILvX4jnAnT26mu/Br8a7meKi5ASO0YsPCLm/SiQ4mSOUHNHcP853dxhQcj4BjsHm1+LvbkMMIQYfVHzEEvvLSg5+/J2Kz6/4u/Wv9RbYT3bqwaFuHGOYX11mEGKwxZFScoSwBPaTtSGx/L1WbMfYb87ZGoNd2GOEuT7mYNfR1XysFMd6hat4fnLsr2gUWx/73Vix4t/C4DEfL+ZY6r3E5GZC5A5O7thvaokRcF0flaDe/fM1RrNeropPZr2HnKIYczL33VwiIThzdHt+/q9R7i9zfoqZUHx+xmLVu1J89DBH8FZsP7kKbz5eiz34Ncz95Zi+JHOEIPur+Gj+d1chRrSTzf0UdHZe89HCHmzuJ2MC82uQ+RxUfIIS+8tKDn78nYrPr9gO0V9LJqt3d44xQk9QzMHRzQmt9/BXwKH4fMzyI7zj72TPT01Ycgb2UNd3Vx7z8WLOz3X+5vzC5GykzNyXL+/u2FCiMdIrPVwJe/ftx7oSERERERERERERERERUTX3Y+7WYo2UGhol3RojvdLDEdeGyl3hN8wSVXjb1mVJSqs0+xsRERFRfDH2ICIiorLCuIOIiIjKEmKPNi3TZNHiFeKz04iIiIiIiIiIiIiIiIiI4g6NlBuztkbWUDkzb6f9iYiIiIiIiIiIiIiIiIgocllbtqv3sBsq0Uj5xa7NbKwkIiIiIiIiIiIiIiIioqgdKCxU72E9oxIPwXx3xwbpXaeeLCjYLZc0TA/roZh8RiVVJXxeAxERUfWQV1Cg3pPq1FHv0diQs0W27dolO3Nz1fcGycnStGFDaZZS8kH0Xhh7EBERVX2xiDugtLEH4w4iIqLqoSLFHsuWZ6jPIRsqdSPl6fVSpX9ifZmTv0u+3p0dVmMlGyqpKmHQTkREVLFt371b5q5Yrj4nJybKwG7d1edw7NqzJxBk5+/dq9ISa9eWlPr1pUXjJirgDteijNVqHgjOMQ/A983btqrvPdu1V2mhMPYgIiKq2KKNPWIZd0AsYg/GHURERBVfVYs9wmqodDZSauE2VrKhkqoSBu1EREQVH4Ll7O3+Zxwc06+/eg8lM2uzrMvOlvQmTaVJgwaSaF9VmF9QIDk7d6pgvlVqqrRJa6bSg8Hy8WOhXfMWdkpxGZs2qnke2qWrneKNsQcREVHFF2nsEcu4A2IVezDuICIiqhyqUuyhGyo9n1Hp1kipn0+J70jHcIxHRERERFTedLCe2qiRnRJa1rZtkrl5s/Ru38EKsptL/bp1pVaNGuqFz0jr3aGDGgfjBoPgvmDfvkCwjuD857lz1GvBqlWBYbVr1lLjEhERUeUWaewRy7gDGHsQERFVL1U19nBtqPRqpPxi12Y2VhJVAUVFRbJ7127ZvTtXfSYiIqoKEKy3TktTtxjp16mznRpc1vZt0raZP1j3Uj+prrRvka7GDWaHVa6aPxY2bd0aWJf8vQWB5zbgCkaMW53s27tPtm/bIfv377dTiIiIKr9IY49Yxh3A2MNbXl6e7Ny5SwoLC+0UIiKiyq+qxh41Rt533wP2Z8WtkRJpY3ZtlkMSG8jUvO3SvlaSNKxRU1rUrCMNfDXlU2uYTjPt5a1fqQrJ35krSQ2879WMireJ3/wgH7/7iUya+Iv8/MOvsmDeQklKSpI3XnpL9u/bL23atxGfz7Mjc0zsyd0jb7/2riyct0i69egqNWsV/7uEvD158soLr8myxX9K7369pGbN4uMgmMf6T/j6e5k2ebpkb86W1LSmklQ3yR6DiIio4sFVe43rN1Cf9TMSQlm2bq20bGqVcSEeIp9kzW/lhvXSppn3rVAwPC0lRd0CBVDmN2/cWKXvzsuT7m3bqvSaNWrIms2bpFVq8NurhYo91q9dL2+/+q5899X3qtyePOk32bdvn+zYvlNeeu5lSW+ZLk1Sm0hCQvyCclzwtGDuQnnx2Zc8l4dx5s9dIM8++px06tJJmloxhQnDN23YJN+PnyjffzNRZs+cI3v27JFmLdKkVq1a9lhEREQVT6SxRyzjDohl7BEq7oB5f8xT9Q0/fjdJxR7Tf/td6tWvL3/MnC2ff/KFqoOom+xdERoLB/YfsGKfCTImyPIwzvix38hnH42RfgP6Sl1H5SwaL5ctWSbfjPtOfpzwkyxZuETtu9S01LjX2RAREZVGVYs9crb6b2FbrPT1aqTUaWfVTyvRi5I9K4n8EOiuX7fBCnCXyv59++xU6488KVE6dukoac3TyiTgRYVe2/ZtpXXbVq6NlKFsWL9RHn/gSfngrQ/Vd6z/2E/HyaP3PSEZq9aoNC+oaJz66zQ1fdbmbDuViIgo9vAAecBtT3CLkWjVqllT3ZoklJ17cqVuHe9ns7vB8x9wGxQ4oncf9R5Le/bkqQuTcrKL304lpXGKdOnWRRo2ahDXRkrA/Bs3iX55qhFz9ny5784H5IcJP0n9BvWloKBAXnn+NfVCL8xg9u7dK6M/+FRdFJafx98iREQUP7GIPeIZd0C8Y4+tW7dZ5fYC2WP3lgCfL0FapDeXTl07SmIZXNzsq+GTFi1bRL08XGT+7VcT5P67HlINlI2bNJbMNevk0fufkLGffalii2BWrVgtj9z7qCyav8hOISIiio/qFHsEelSGaqTUaW69KL16VrJHJVUloa4uPHDggMyfs0CS6yXLrXffIsNOO1EOGzJIVbg1atxI0pqlSQ0roF63dr3s3rlL/lyyTDJXZ1rD60likv8ksMtKR68ENAjWqVNHXRmYm7tHNqzbKDu275CFViCcs2WrpKQ0CjRConfk4gVLZMWyFVLbmqZe/WSpZ61Ds+ZpatkIspctWS5LFi2VoiKR+vXrq3Wd9fsf1jJqS79D+wZ6VBbkF8jn//tCzev2EcPl1DNPlkMHHSJ9+vdWPStzcnKkV5+ess36cbJjx061fqiQzM7aItu3bVcVhNOn/K4aa9u2byN1rR8NdRLryMb1G2XenPmyc8cuadiooVoeenysWLbS2t4FartVurVNubtz1faiYhLbhR8RWM7K5aus74tVY2+Dhv6KUGwH9tW82fOloGCvNEppyKsfiYiqiemLF0lufn7g2QxpjVLsIZHZf2C/5OzcIc0bN7FTSjpQWChLMzPVrUsa1fPHxG52WWUyyqGGyQfjBYzvXDess0hCyGdKhIo9tuZslT+s8vz8S/8hF15+vhx9/FHSoVMHqzytpe6E0KRpY9m1a5dkbc5SZTUq1FR5aS0X64lGQqTP/WOeFV/kqHIUZTTKea9pAGU+Yh5coFWvfj2rnE5Wy2ua2kRdMOUWz2zeuFnmzJorgw4fWKxHJbbhrVffUWX7nffdIUceM1TFT61at5Tx47610utLi1YtVCyBdattxS6IN9avW++PQTZvkUkTf1ZxQ3qrdLUsrCfiBqz7gQOF0sA6bkjDshAzrF6ZIbVr11LrrntzYpvWWHHZmoxMtS65u/fInD/myuZNWdZ+aSS1rPEBjaiIc/5c/KcV19VUsVakjbNERFQ5xSL2iGXcAbGMPcLpUZmxKkPVadx0541y1jl/kSOschsXZSdav/ubNW+mytAsq+xEubp2zTpZapWXiA1Q5qK8RDnqrJ8AXRa7TYOyulidgrWM5Hp11fJQRqt4wBHP1KhRQ9W5YLrDjxxcrEfl8qXL5a1X3lFx0w23XScDBw9Q4yRY+/G7r76Tzl07W3FCbRUL4cJtxB+oj0FMUHjggKqXmTxpioo7sI6oA0JsYtbLIA1w9wus1+aNWVaav+4Ht8Nfv3aDtS071Tpu27pd7bdNVqyEcXGXLGwXtgFwxyvEL4hRsDzctYuIiKqH6hB76B6VCXv37S8Kt5HSNCd/l3y9O1suaZgubWr5G1mcabv4m52qkG3rsiSllXdXZTQIfvDWR6oi7nor2G3QwP93g8D4mUefk2GnnSQ9+/SQJx96WtZmrlPDoEOn9qph88D+/dZ4/7YC87UqHVf13XHvcNVQ+fSoZ4v1EjjmhKPlsmsuVYHtqy+8pnpTQPMWzeTmO2+Sr7742gr468nZ//ibCsBxOxZAgH3NzVepSkLc+hXjXHLVxaoSEbCuTz38jAwaMlDOOf9sNT7gtilfj/1G3Y4N8/9t0mTJydkq195yjaro++idT9QPC/Qc/eS9/6lpAJWmdRIT5YM3P1Q/SOD/LjhHhp1+kvzv/dHqVrkafhhcbm0TKgnN7a1Rs4bqpbFy2Uq1j1EBeePt16sGVtzu5cO3P1aNmRjv/EvOk9POOpW3iSMiqgb01YQIevE8hNKYu2K5NG3Y0PWWJAjoN2zJkdpWmdi1TRs71R0eFJ9jlc14EL02f+VK9d6nY0f1DrOXL1O3RsGVh8GEij2W/7lCXnjyP6qhcvARhwUq81DJ9dbLb1tl/tXqtmYfvP2RPYW/XL3o8gvk5DOGqYbD/zz9X1UhBkOOOlwuv/Yy+fn7nz2nQSXcy/9+VbKz/HdOwAVNiEtw6/vrh1+nKg694hmsE8bp1rOrGqbXFbepveK6y1UDpW70wzq9+p/X1ftpZ51ixTPvysVXXCiHHnaIaoR84akXrZjibJk1/Q/57ecpahpU3N1w+3WqERW3rwfEODfdeYOqcETMtCU7R6Wjou+am65SF2O9/Pyr6oIsrZkVT9W2Ygkdrw058nC56sZ/Cp7q/e7r78nPE39R6WikRExyyMD+gfUmIqKqK1axR6ziDohl7BEq7gBcHDTus6/k1rtvlrbt/OuH+oIvx3wlf8yYreobPrF+65vlKsrLm++8UTp27qDKdrf6CWdZrKdBHcqPEybJ+298EKhTQD0HyvW5Vhxzy103qR6OXvEM1gnr2qSpv3IW64r6EszzjntvkzbtWqt0QH0I6iL6D+ivbj+P+obhd9+iGiR//WmyjPv0Szn1zFPk3TfeDywLDbVn/d9f5J3X3itWL3PbiOGqtybqiHQPTSzrpjtukMTERHniwaeK1Qth36CRFRdeIab4x8V/lzOt+aKeBduGi7yhfcf2csu/bpRWbVqp70REVLVVh9hj2fIM9bnGJXff+UCkjZQQTs/KJMczK4kqs3B7VCLoRs+/yT//pq40bN6iucyaPks64favzVJlyi9Tpe8hfeTuB+5UvRNxq1T0PmxqBc64XcqFl50vg4YMktmz5khz6zuu/Jsxdaace8E5cvWNV6orHHCrlV5WwP7Dtz/K0kV/ynW3XiNXXn+Fmq5Bowaq0g+9JXv06a4q6BDIn37WqbJm1RoVJHfv1U1VTjp7VG60guDfrPVDo2G7Du0ClW54x9WNs60gH+uOYBkPpseVh7jKD70id+/KlfMuOleapjZVDaiPPvuw+nHx1stvqR8ew++5Vf567pnSpm1rmTd7nnz1+XjVkIkfJq3atJYfv/tJUpqkSHJyssycNkvOv/Q8ueiKC9XVmOi1gHH/ccl5qnISt9ZNTEqSj9/7n/zt72fJDbddLymNG8kvP/yqnrmJ3plERFS14eq8ffv3y578fHX1XrjPpHTassMKyq1AG4H/wtWrZM2mzeqKRaTjGQtbd+6UFk2aSPsWLewpvOHh9Ouys2SvVU7pqxDrWWmNGzRQQT/gliiFRUXSMb2l+h5MOD0qf/lxsqoIm2GVnYhB0PPxQOEBVXk3wCqnUem1elWGquw7+7y/ydqMtaqHACrhcJFU30P6qgbAlq3TVYMfYoStW7a6TtO+Ywd1a3jcZu22u2+xyurz1fi4BS2u9Ed5n5xcV8UvbvEM1snZoxK9E5ctXS4nnHy8atTUEnwJkrl6req50aV7VxVrIAZJb9VC9fj8feoMaxv6yWlnnirbt++Q1lZ88cATI2X1igwZ++mXct7Ff1eNiJgvejZ8+M5HqtfG7fcOl1POOFlVRs6fM1969e2pGl/Rw+EuKzbr3K2T/P7bDNU75I6Rt6m4Zbq1LMRsiLnQSIlKRsQl27duV71C0NipL/oiIqKqKxaxRyzjDohl7BFuj8pfrdgDv9Gn/DpNFsxbaP2ebykb1m1QZeuAwYeqHoe4ePjuB/8lg4cepuon0DjXuUsndWcE1/qJmXNdp0H5+var7xSrU2jdppW6s8LG9ZvUhVqFBwo94xmsk9mjEnd2QryEnpFHHXdU4O5WGhob8VgfxCSoe8C0qNfABdVLFy+V0/96mrUuA2SJFRPcZq3PKX8ZJmNHjytRL7Nj23bVeHnEMUPk1rtulgGHHSqzZsxWdSVobMQ64GKvW++6STW6/j5lhhx57BFy423Xqwux0TDZ04pRcItaxDmoPxp2+jCZO3ue6pHZtUfXwJ0uiIio6qoOsUfgGZXo+YgekKEaKX/M3apeJgzHeBgf0+k0s5clUXXTMKWh9OrXS/od2k86WAEoHhxrwu1Nu/fspirp8BxJPM8JtxfDrT3Q2IneiZ+8/z/Jyc5Rt3VFbwP0fMQ0qOjzNw761K1H1q3doK4WxI8BNM7hBwJuTaKhZwFue/Ltl9+pZzdlrF6jbq1aeAB9Atyh0jIvL18t16R6OCYkWNsT3gUImB4Nmgi60YMyvWULdRVj46aNJTNjrXTs3FFdfYiH1R82ZKB07tpJ3fIV+wC3rkXDLn6AoAIR+2mg9cOkZat0adGyudpfqDDdlrNNfv3pN3nxmf/KpO9/luzsLbLVSnOuOxERVT0Du3WXY/r1V69G9erZqZFbvXGDKqtXbtigri7s0rq1FXhb5ac1z17tO8jgHj1D9nw0Hdqlqwr6/1j2p2zaulVq+Hzqhc9Iw7DS9gA14TlNHTp3sOKOPv6LdVL8D9U3oSdApy6dVLnaf2B/yc8vUOUteg7i9q2v//dN1QMxd1eu7M3fK0XWf27ToNFz27btctKpJ0iX7l1UjNGydcvArckAz8f0ime87C3Ya738vSQ0VBLioijcxrZGjfB6K6LyMXNNpnpm1TEnHKUqGRE7YV5oVDz+5ONUjwVcIIbbvSEmwi3kxJp9u47t1O1me/buoXpRoGKyvZWG5377rPgHPUJxAdp264cielS89NwrqqETFaAYRkREVV8sYo9Yxx1Q1rEHHu/SrWc36T+gr3Tr0U2SHM+JxIXOnbp0UDFEVyte6NKts1VW5qrpvOon3KbZvXu3upjaWaeAW74moPC2lxUsnnFlxSS4yAoNgiZ8z7f2FRpMccFUOBDjOOtl0FiKegk0gh437Dj1PM0efXqoBljc3hXLQL1QZ2sbMQwXYqU2S5Ujjh6qpkXPS/Qe3b1rt6zLXCcbrW179/X3VYMt7liBbUVjJRERVX3VKfZQl9/oRsVgjZQ/5OaoVziNlWykpOoMV97jdiBnnnOGClZxxaATrnxDQI1nIKB27MCB/eq2qm++/La6tSkCczPYx/j6ajlUloGu77O/ulo0f7E89/gL6llR3Xp0lcaNU9RyvTSygur6DRrI0kVLi91qFs+uxLMT0ICIHxZYb1T6YSVQ8VhYGKRh0LE8LB9XRZrJ2DZUcuI2LJivf/9Y22uNo7bdGqbH91npGAfLxb7FvkJgf/QJR6nbo6DXarBtJCIiMnVu1Vr6deqsgvNWqanqKkME77iisF6UzwBCQN6qaaq6hcqc5cvUC58xz1hWFAJuUYqKrzPP+Yu6/Tl6FjohdlBFo/XCxU6AW5ah0uu7ryeoRkk82xK3eNXcptHBh1c5iwbKCeO/94xn3KBiDndKQK8FxAHazu071TOkUK4nJdVV61NYZMUeFsQAwS9KwrofXEfcOcJ5W3hUEOIKT8RgoOIr/G+9m3HXwdlgebh4rL6qbMQdKRDvoWcFepESERGFIx5xB6jYw5pfWcQeuMgaF/8g9jjxlOPV3RycVDlqlKtFhUUh6yfcplGMcZzQ4BgsnnFCTIDGwc0bNqnnR+p4Au+40Hpd5np1cbS+65Qeruo/gnCuIp5trWMJwDYh9tiPWMeepz/WOhh36HkgzYxzcJeH3v16q1vNn/OPs2XoUUMC60dERBRKXGOPGNZ7BErNUI2UWriNlUQUPgS9mzZsVlfu/9/5Z0v3Xt1VZV8wuBqxVet0mTn9D3UbEtyaFc9pQk9LQGC7JXuLuorvr38/S4ZYwSyuCjQDXif0dkQPglm//6FuN4ueCeg9gUrHKb9OVVf4IUhGL1D9gPwd23fKquWr1HwRUKMiEA2XuBoRvUbRQ2L6b9PV1YB4lhYqHdt1aKt6VeK2KhgPt3xDBSWuHAwr4LYCeMwb46LyFIH68cOOUz0v8aOJiIgoXLiKELdPUQ1VMdSscWMVnB/es5d64XOkVynGEy5Cwt0J8FxI3EZd9zwMBhcrpVjlLG6php6S6E2IW7UhXgDceg2VfOHGM4gbMG6vvr1UD4gVy1aouAC9BcZ88oWaF+6+gNu7o9IRvQqw3hkrMwLxDmKbWlY8gOUkWP+hh+eqFavU7fjRSwO3pM3Py5O0Fmnqdvu4bSxikhnTZqrniaMHaDhq+GpIi/QWalsxzfEnH68uSENlpr6dHBERUSjxijugWUrFjT2iqZ9AnIDnPTrrFJYsWhKYriA/P6J4BhdI40LnhlY88/UX4yU7a4vqvYhb0f/vg89UrIMGQdQroBF086YsdXHXij9Xyl67F2ONGjXV8UPMUsOKQdAL0qyX+eP32dKgYQPVIIlbuiJ2QX0PHqWDOhw8xiYcuMAbjwfabcUzqEPBs8Kx7qiTQaMnERFROOIae8Sw3kM1VIbbSKmxsZIothAs4xaneAj81RdfJ48/8GTg4exe0CCI25+gl+NdN98jV/zjKvVQd337MQT1uJoQPS3uufVeufWa21TjYDBo+MMVkXg2wovPviTnnXGBXHXhtfLZx5+r50Wi1wAaSFGhiGD55quGy7WXXG/9UFga+KGAxsZdO3fKTVfeKsuWLJPTzjpNPY/ykv+7XK3n4oVL1APx8TyG5x5/Xv5++vkyauRj6vlOeJYD1jsc7dq3lZNOO1E9swH7DPOfMH6i+rFARERUbbiUm+GUpcn16qqr878Z961ceu4V8tE7Hx/sueABtzND5SIaAlH23nDFzTLxux9UAyWg0gy3v48knqlXv578/aL/UxdL3TN8pIoLbrn6Nlm0YLF6FhXiBVTI4YKkTz8cIxf89WJ55YXXZP8+f3mPeAi3qEXD43WX3mjFRfXUc6yef/I/cvE5l8mTDz9txSW71XMpsd5XXnCN2l48L/Nv5/1V3UIuHKhMxS3dcGvYN/77plxizfvaS25Qz7f0vLUcERERKdHUTwB+95/+19NL1CngrgiQXC854ngGFzVdcuVF6pbuqM84/8yLZOQd90vt2rXUcydxdwrcerb/oX3l0fseV/EEemyi4RFw0TQuWkI9BmKCY044ukS9TMOGDVTD4ldffC3nn3WR3HzVrWraU848Req43HXLDcY74ZQTVKyD9dDriYZZIiKi8rB16zb5ffpMGf3J5/Lvp1+Uu+8YKTdcc6tceel1Ub3uvPcBeePdd9QrYcWe3UWRNFKaTkhuIscnN7a/+c3J3yVf785Wz6lMqc1bwFLVsW1dlqS0SrO/lYSGOlyNh9uX4ZkJ+nYjeDg8nqvQsGFDqZucFPiMK/XwXAF8b9Cwvqr8w61HULnXrHma1ElMVOl4HsOW7ByVhtunoXcAlqO/47YpSxf/qebVqWsnadK0sertiFuHoGIPPQcQyNevV08aNUlRPwxwmzXME+OkWkG2s0ITjX0Zq9aonguoQMSt2/AAeU1t6+Zs1RMSPwxQuYjeDHg2BOaJXhZ44HvT1CZqOvwAyczIVLdvw3O0cGUg9guuhty8YbO66hHPk8K2YvtwpWVaszR1tSXWH2kYBw2pmzduVsvHsnCl5Gprf+EHBrYVz7XEvImIiKqCULEHnuGIMh/PYjTLaVxMtMWKFVDu4jlIaCxEOYoLo8xyFeU/ymKU2+gNgNuuN7HK7n1WGe01DcpixCHLli5Tz8LG85VQ9mN5iE1QdrvFMyifc7ZstWKQpmo6JzzjCT0qMe/mLZpLxy7+eEFD2Y+YCb0pEQNgvRDzYLtxy9hNGzdJQcFe1fMAz+1cvtTari05qgdCq9atVJpeb0Bs0zS1qZovYgsdN6EBFMup36CeqoTEfsiyYh7ES4h5sM+XLvpT9ejE8ytxgRbWhYiIqLILFXfA9m07rDJwu4oJdDmNshSxAspMlKWIK3S5qstZPD4GcYFX/QTqF7ymwe9+s06hfaf2alk6VgG3eAZ1MxgHcYPbnZuwLpgO47Tr0E7docks0xFfrFyxSo2nlmOtl95u1MMgBkuuX0+tI3p7mvUyiBuwHVhvxC71rLgCt7tF/crBeqAGql7IrONBHIVembjICjENbiGL5SP2OFB4QLp07az2V7gXeBMREcXCwvmLZN7cBbJwwSLVphAPCXv37S9CD0jzuZLhNFJqbo2Ven67WG5SFRJO0E5EREQUK4w9iIiIqKww7iAiIiITLtiZMnmaTP1tesjH1JWWuvVrtI2U4HYbWHN+RERERERERERERERERFSx4a4AP37/k7zz5gcy+ZcpcW+kBNVQqUXaSKm5NVYSERERERERERERERERUcW3a9cu+Wz0F/LJR5+pR6yUlUBDZbSNlBobK4mIiIiIiIiIiIiIiIgqFzRSfjV2vHz/7Q92StlRDZWlbaTU2FhJREREREREREREREREVDngdq/ffTNRJv34q51SOoXpabL/iENk799OkL3/OFW94zvS3fhi1UipsbGSiIiIiIiIiIiIiIiIqOL7aeKkmPWk3D+wl+w/eoAUtm4uUqe2P9F6x3ekY7iTb+LuLfZHW1GR/cEPLanFhDEcjZV3Zy23E4iIiIiIiIiIiIiIiIioIlmxfKVM+mmy/a100AhZ2KmN/c0dhjsbK30JCQn2R5vje2mHExEREREREREREREREVHFMmXyNNm8abP9LXq4ravZSHlsy9Yy+qTT5KtTz5R3jhsmfZo0tYf4GyvN28D6dI9I57vuOVna4URERERERERERERERERUcSyYv0im/jbd/ha+WjVrSveuneWs04bJNZdfKCNuv1G6nHy0PdTvzHYdZVzGSjnjm3GyZ/8+ObdTF3uIX2GHVvYno0el8133jCztcCIiIiIiIiIiIiIiIiKqOObPXSCFhYX2t9Bq1qwpfzn1RHn75WfkkXtvl9NPPl4aNWwg6zdsklV5e+yx/L0p9xYekA+XLVXfp2zaIM2S6hbvVZnW2P5k96iM14uIiIiIiIiIiIiIiIiIKo6tOVtl/ryF9rfQ6tSuLQ/ePVwu+L+z5Offpsutdz8o/7zxTnn8uZfknY8+lXw52CaYnpwstX017G8iG3JzZZ+zQbRObfuDiA//oBck+j+avSJj8Z2IiIiIiIiIiIiIiIiIKo5ly1aqxspwoM0Pt3etWzdJbrn7QXnj3Y8lc90Ge2jpqYZK1QPSfo/ldyIiIiIiIiIiIiIiIiKqODIzMu1PoZ1wzBHSrm0ruW/U07JxU5ad6lCw1/7g70GJW79q6GFZy6eaIw8yxvf3qFQf3d7tHpLq38iHExEREREREREREREREVHFsX59+D0ijz/6CPlu4s+ya3eunVKSL+tg78yc/DxJqVNHLujSTX0f2jxdNuftkfk5W9R3MMf3ie79aP3jfze/45/ohxMRERERERERERERERFRxbHZq2eki5bpzSUjc539zZ1v1cHhaJD8ecM6OadDZ/nq1DNV2r2/T1Xvmjm+T+znSh7sDhnj70RERERERERERERERERUIezatdv+FFp+fr4kJSXa39z5NmSJb8XB28l+uGyp/PW7r+SMb8bJdb/+ZKf6YTyMr6kelUq83omIiIiIiIiIiIiIiIioQthbUGB/Cm3+wiVy8gnHSK2aNe0UdzVnLizWWOkGwzGeyehRGad3IiIiIiIiIiIiIiIiIqoQatSoYX8K7eMxX0paalO55fp/is/ns1PdoRGy5i+zxLd2kyQU7FVpDWrXluQt21W6s5ESfEXo+Wi94vJORERERERERERERERERBVG46ZN7E+hbcnZKo89+6L0791D7rr1OqlbN8ke4g63dU1btEruatlBxp18hvRZsFr2TZxa7HavJp+/32OC/5GSCfZ7rL4TERERERERERERERERUYXRpEmK/Sk8S5etlNvufUTSmzeTe4Zfr9ISEhKkR7fO0rBBfUlKTJT2bVvLicceKXfcdLW88txj0qZlujz6zIsyY/Y8Nb6XhFvXLgp0fUTjIr4437VIh9/boqv1L1HVsG1dlqS0SrO/EREREcUXYw8iIiIqK4w7iIiIqpfRH4+RiRN+tL+FB7d9/c9TD8nvM+fIx5+Nk6suu0COO2qIPdRvd+4emTbjD5k8bYYsWrLMTg0uYbjRUBlrI9hQSVUIg3YiIiIqS4w9iIiIqKww7iAiIqpefp82U9549W37W3gGHdpP/nXLtfLRp2PlyCGDpF5ysrzz0aeybfsOKSjYKzlbt8n2HTsjfjSkekYlJlGPllTvsftORERERERERERERERERBVHh47tJa1Zqv0ttLatW8nwG65Un//+tzNkVUam3PyvB+S3aTNVz8kVqzJUgyXaCCPlCzxX0vrH/x6770TkLWPVGnn/zQ/tbxVbQX6BjBr5mMz9I/i9pGNt+7YdctOVt6rXbz9PVeuAdcF6jB/3rT1WZDDP1/7zuppPaWB6zAfziwSmiXbdywPW1eu46+Nz9snnqpc+PphGp+FlTo/t1+mXnXuF+jsgIqKygbijspx3sZ73DB8ZcTlbWiizUEahvDLL7GDlYSilmdYUTQyDccsjhotWpHES8gniCR1bYHrNKx4JNg0REcVOrH57lxWUE/o3bVnS5dW4z74KlNlYB+y7aOKg0kzrhHWJpFyG8orholUW+TTSYxLNfo8Wjle86ya9th/plSlODXUcg8WYelvdjitjUypPqWlNpUfP7va30IYOHiAzZs2VJ/79slx01S3ywitvS+6ePfbQ0vGh66Nq4LR7QsbyOxFVDXUS68iIh++Wfof2tVPKxpRfp8rl11wqL7z+nBxxzBC1DliXyuyqG6+U0848xf5WeSGQGnnH/TL87ltkzHej1cs8PiNHjVBpz7z0lIz+8LNAIJdUt65Kw7Cb/3WTfPj2RypgIyIiMrXr0FYeffZhaZTS0E6JP5RHM6bOkDc/fl2V11WhzC6vGC5a0ezz44Ydp+KKj8a+L9lZW4pVdul4BMcU8QjiFwg2DRERVU8oK8u6zgG/k9dnrlPl0ZnnnFGpymwv5RHDUeVU2eLUYBBLPvvYv+W5V59VMSZeiGu1jRs2ye5du2XKL1OLNXSGmo6oLPTq01Nq1qplfwsOt3t99r+vy4w/5krB3r12amz4e1Si92OgJ2TsvhNReFAw4Qom3TvNvHoGw8yravQVPBhf90gzx9FX55hX5GC+uiB0GxfD9LK9riAc88kXajzMF8vHeMHGx/pNmvhzYB30NpnT62mxHnqddBrW862X35aHR4xSacuWLlfzQzrSMMxtegx3MvfFf599yU717wtzfLOnSbB9gs9Pj3pWJoyfKFf848rAPNy2wwnbgGVgmD6OGF8fS8AwTG+mYxk6j2A6cxzz+JrroPc5uO0jvOs0DNcwHdKw7GUeDzz+fvz3csW1l6kfIcG0SG+urs7Zvm27nXJQuw7t1HteXr56JyKishGsDAKzzMBnDMP4KHd0+eZWrphp0ZZBGso1xB6AcXUZ6Jy3prcJ5axzvub0GMcsQ83x3n39vUDZjjRdZuOzjkmc05tlsAnjYbizLNXxFOBdzw+wHL1Oej9pGPe+Ox9Q63fNxdep9fLaDqdwYjgM1/tXbxP22ZiPPw+sjzmOOa3eVrz0OniNG2wbIZw4yQsqu/oN6Cfr122wUw5CZWn3nt3sbwcFm4aIiGInWBmEd52uz/elKYPM+ekyDUKVQVguyiEwlx9sfIyn18Esq4Ktv07DeqJ+AmX7+WddpNJQZm/elFWivsFr+zVz+IP3PCK5uf7eLRgP66HH1+sMXvtJw3KddS9u2+GEccKJ4TBMzwfpmD/eMb7el+Y4+vgiHcORZq6327jm+pr7zZyHWUdkwjhYH72PMH+dh7zmpdfHuS1rMjLVuKDXSa+jM1/i5dzvpmB5y+046X2pmcvT65C3Z09gO92WCeZ0+jia24l0c1nmOph50qk84lQM08vR8wPnsQBzvl7bgfnh3IEL+b0a6BctWCx/v+hcade+jbWtGSotnOmIykLffr3lsMMH2t/Kj92jssjuCRnbd6LqTBdmZqEXzMzps+ShJx9QV9Kh4EMhjReu/sZV4OZVNbjyu3HTxvL26DfV9wVzFwauvNm6ZauaDg1IGI409EpE70Ssx/ix3wTmhyvWUTCO/mC0WrZKO+tU+WHCT2q+XhbMWyQXXHa+Gh+NUEsWLbWHHIRAZ+qv0+SV914qcbW6nh5XTmHaubPmqnH0/LB8XFF1+bWXqSvhMV7t2rXVtEhHGoYhHVcloQJQT++8Egvbh1576L2ntw/rEkyofYJKrdtHDJdhp52o9iWWiW1z245g9HHE+Fg/NP4BKkpRaYZ0HEPdGKjzCPIB8oU+Bghqvvr8azUOjinS8ELvRZ2PnPsIaW75BtuB9cK4OHZ7XIIw5COMoxsag8HxATRYOiE4w35iQEZEFBs4h+NHtK48CMarDHKWZ7p3m7PsBgzHeOiFiLKhtGVQMG5xkhO2afnS5WqeKJ9xxbIezyxDzXLWHO+SKy8OlO1mrz581jEJpldxij097vrgLMfCKUudMA1gnuY+1bAMrD/WD/NEbOC1HcG4xXCIe1BJh3jR3CbEcjlbclQaGvm8YiPsE6RhvdErBOuNcfX8kGcQO4XaRievPOoF24G81rN3DzvlIOwXbGujlEZ2il+waYiIKDicQ1HZ72wI8eJVj+D2+7c0ZZBbOR1pGWQuH3cEQmMCttfpJ2tZg4YMUuOZdwxyrr9Zzuq7DuGC3euHX6fKdqyTrsuoU6dkfYNbuWrC8GGnn6SGX3XDP1UZGopXnYKG5Zp1L+C2HcH2I1S0ui6kh1tHpPMs5vvWK++oNExj5l+39QFzW9q2a6PSCvLz5e1X31H7G+voli9Rz2Lud+exDudvA3keeR9p9z9+n0ye9JuaFssLFucjzdw2E8bFcLx0nA9e8Vo0ebKs4tRIzhHhbEewei/ANmDZOLY4X2DeEGo6orI09IjDJb1lC/tb+fD533Tvx1i/E1VfaIRZv3a9eumrZYJBwYfCUV3ZbQeouOJm6NFDVLoJBfbQo4aozxhn7KfjAlf94LPuvaavHMLVWCgUMR9Mi0IeBSWgYJw2ebq6Us8cN5hBhw9UwZj6bBWybhC4IMDA9qhtsoIAfbW6OT0KaAQROvg66bSTVAAaLhToqADEjxs32L66yXVV4AIIDLAPgolmn0SzHeZxxHo1SUXPQ38joE436TyCcRDs33bdHWr98J6ZkamOKYbpq710XnDbR175xtwOfdyigX2G+eIHwHW3XBPYLwgm9XpjWfoHCRERlZ7+0btw/mJVHgTjVgaBszzTnGU3rvLGuRw9AFBmogwpbRkUjFuc5IRtOvfCc9VnjIsrlvV8zTLULGeRhlgr1PJNaNT67MPPAhUaTtGUpV771Eu02+EWwzljJQ2xHOIZCBYboaIKldTmemPezz/xQqASCyLdRq886oRKYswTPU3/eu5Zge0DHY88eNdDqnIJ+wmCTUNEROFB2bDizxWyc+cuVbaH4lYGOcszrTRlkFs5HWkZZC4fsUybtq3VZyfcSlzHJSirAA2QzvUvXifRVn0OVWab3MpVzbkPsb6IgYLBNF51Cl6i3Y6KVtdVcju864h0nk1KSpRefXoE1s1ZD+ZcHzC3BdBI+8jIx+TYE49R84RI8yWE+7eheweax9aMUU1uf5tOyDPOOB/c4rVo8iSUVZwa7jli7Zq1UW2HE9YP64t8in2EeWIfEVUknbt0lKOPOcL+Vj58/n6Puvdjkf0pVt+Jqi8UPi1bt1QvHbDGC660wtU9+oXgD0FJyzat1Hdc6YZCEdAwhAZEVMzo2x70OaRP4IoqvCpT4xECLFxlhiAGAYVXpWGkKvo+adY8LXC1IF76Ckd9dR7SkC/Aax+55ZtwIEhHoBgsgMYVgNh/YF6Nh3yI/Ih1z1id6fpDi4iIoqN/0KMixVnxE2s4z+vyA1eK44d7WZRBFQEqULDNqNAI984Z4XDuU11RU1G4xUbYdlyUpJ+rgwpbwPFEz08MM2+/FY9t1M+bPOeCc0r0utTLcy4r2DRERBQelP2dunaSBg3qx71neiRlkFc5XdHL2WC8ytXScKtTcDZglbfKUNfltT5enLebL22+dNtGxNtoqMN3HGOvhthwIb+5xfkVSTzOEa09LlBwwh07cGGm12ONEGvqRnc0ps6eOUfQoSXUdERl7ahjjpSTTj7B/lb2fM6+j7H+TlRdoYIQtxDQtxGIBoJ954OWnVq2SpcJX39fYhwEJRgGuBINPdk0FMq4/QN6/KFgXL0yw/XWDqWB5emrKrFu2A63Hy+ouBw/9ptAoI0CHLeNiBQCVgQVzqAP24erlXAFEyAYwHcNgQmgwWzGtJnqczT7JFbboa8E1LcLcYOGQnCOg+AGQQ7WH+uBW3qYzH3klW8QYOt94jYPwI8XXAWIB37r6TGu+ewLwHi4lQ32i3M52E70bPhi9Nhi0xARUfRwntc/zKPlLM/coKxwjhOLMqi0UL7ru1igXMcFMc6LxZzlrI5RsN6Rwn4eOHiANY/iF+4EK0tzsg+uI9ZBxyRu+zSYWG4HKppx7ILFPV6xEbYdFy8hNsE6mMMRB+DWdVhP5I9ItzFS+vZlkVy0Fs00RETkpy9GKk2jXzi/f6Mpg8Asp+NVBmGZOp7BNmBbsE0mZzmLGAWfIy2zneWqpusHdHyBug/EQFrmmrWB+hDUU6CuxqtOIZhYbQeUZ10X0oPVEUUq2PqYkq28eq/194K4UMcdpc2XXtuo4m1r3mBuXzhxvptQcb5TqDwZiXjFqRDqHBHuduBvHndQMXv0Ynn6+ZvY/+ZFAWjQxu2kMX+v6YjKQ81aNeW0M06WY447yk4pWz48TxL9H0u+Y7BbemTDiSh6CLJwOwx9+wK3Z06h4g+30tDj6KuBcAsE3BoEaXj2Dq7qQrq+VQNugXXksUeoAhVXRelx8YpFZQ2Wh+Vifli3cy84x/XHC9YfgTZurYBxQVcaeUGlIwJWXEm4bOlydRsHTItnBpi31gBsH5atb2mCwAPLA9w6AgED0nGVVe++PVV6OPsEPxIQyGDbMCya7fCC29Zh+zAft+d96AZAPQ5euIpPB0dYJ1xFiIAMML1zH3nlmxOGHRfYJ+Y8nDA9nhGgp8e4hx52qFo3E9YJtxYxAy8N+aFL9y6et+0lIqKy5yzP9BXpJpRv5jgoj/UP7dKUQaWFdUI5j3k6b/VpMstZrINXjGJChRriAsRi2CeYFi9URjmnDVaWmvEZKtF0TOK2T53lpt4WzBP7NZrtcIOyGz0Q9Hq5HQ+v2AjLQ8Ub1vu+Ox8IbI++BRrSES+peCCMbSwt7BM888oZOwUTzTRERBQ7oX7/RloGuZXT8SqDME8sW63TrLnqeddOznI2WIyiOesb3MpVzTn/1158I7AvMAwXGev6kCZNm6i6GqS71Sk4mXUvEOl2eMExKa+6LqR71RFFw219vNRJTFSNzVgmttkrX5r7PVg+9dpGxNv62JrbF06c7wbLcYvzvQTLk5FyzisWcWq45wgIdzswPfaRnh7LO976TYBGTkyDddTQ+Apo+PSajqi84O/79L+conpW+nz2UyPLSMKtmQvj1qR4b3rx+0cTVWbb1mVJSqs0+xuF8v6bH6rgEAU+ERERRY6xR/hQiYMLX1DZaVYEEBERUXgYd0QGDaqTJ/0mF11xgZ1CRERUdfw4cZL8NPFnycrKtlPiy9+jssjuCRnjdyIiIiIiIiIiIiIiIiKqHI4/8Vi59J8XyVHHHCG1ate2U+OHPSqJwsSrC4mIiKgsMfYgIiKissK4g4iIiNwsWrhY5vwxT+bNXSB4rms8JNyyZkHcGipHtuxufyKq/Bi0ExERUVli7EFERERlhXEHERERBZOdlS0rV6yWzMy1smnDJtlsfc/dnatepWU3VCZYH9FeGdt3NlRSVcKgnYiIiMoSYw8iIiIqK4w7iIiIqCwh9li2PEN99ql/VeNiPN6JiIiIiIiIiIiIiIiIiEqyGyqJiIiIiIiIiIiIiIiIiMqOr6ioSHWAVO8W1/dSDCciIiIiIiIiIiIiIiIicvIlJCSoR0qqd4vreymGE5G7jFVr5LJzr5CzTz5XvV77z+v2kPDM/WOejB/3rf0tMpgO0wPW457hI2X7th3qe2lgnqNGPiYF+QV2SuWFbcAxCbVfMBzj6W3G52iPSyw518sJx/3Gf96i3uMh2H4w81xF3X8Qah8SEVU2OKfpuAOvylhm49x805W3em4DthEvp1DTOWEY5oPpSqs0MZupPMqlSRN/VuU2lol9puPH0ijtduh1QRwd6zhGby8REZVeeZRbpRHP+ozSli+xiiUgVvPCfoo0VtJleCziibIQaZ7AvkC86dy+99/8MHD8sc90PGrGMnpaPayi1IsQEZWV4j0qY/1OREEdN+w4GfPdaPlo7PuSnbWlXIK1dh3ayqPPPiyNUhraKdHrd2hfGfHw3VInsY6dUv1cdeOVctqZp9jfKq5FCxZLvXrJ8v347+2U2Aq2H4Llucqy/4iIKqOkunXlmZeeUrEHXv0G9JM7brwrogqm8oSKnJF33C/D774lsA1m3IHtyFidKatXZhSrDAw1HYWGfYV9hlivvC1ZtFTl3bdHv6liCiIiolhgfUb8VaR4IhzR5IlefXrI+LHfeMbXZjx+/+P3yWsvvqHGHf3BaLn8mksDsSrrRYiouvElqO6Qdg9I9X8MvxNRWBD0oMJl/boN6jsaLN2uosJnnT5j6gw7VWTMJ18EgiC8m1ctmvNCOubx1stvy8MjRgWufsP0mrkMfeWYvlIOV4Eh3esKdqThSkHAuGM+/jwwL7dGWH01HYbjyjG9DeY66OkwTF9dht54zz3+vEpzrhs+Yz2wjs71dJsv3jGtnjemxzyfHvWsTBg/Ua74x5VqHHP5er5Iu+/OB9R411x8XWD79TLNaUIt0w3S9bRYd8C8ka73m3l1H4Zh3ZD+32dfUmluMP76zHVyzc1XqQZyrKdmrjPe8d1MM/e93l4N66i30dwPzv2OaXWejef+M6fX22LmObz0fjXTMW5mxtoS60ZEVNWgAgSVKVN+naq+m+dNs3zBeVefN3U5iXeci3WZaI6jz63m/Mwy2W05zvMwxnHCxTVXXHuZZ+NUxqoMGXr0EDni2CPUBTlaqOk0c70evOcRyc3do9Kxbohp9P7AdmDbIdR6Y78g5kLspbfVXA5eunwzOefrVi5hHXSshXm47Vdwiycwvi5L9bHR43mVq7rs1uPq9TOX5bUOmCZUjGLOV0/rjCEwzvNPvKD2J5aD5SFdj6O3zzmvZUuXl/iu10fPxwvWA9MiRgm1HOc66zQw941eJoZhHDMN3LbJuS+IiCoT83yJ85h5fjTPhbpMKk0Z53VuDXUexXL171tz+V7juy0H8whVvrid473W2ZS/J6/EOJgX9oHm/K6Z2x5NXZJeTw3jOOtMwFyOeZxM4cQT5v7QeQLL0LGLXk/n/gAM0+sQav+a66u3wRRpntC69eiqGh5DaZHeXNq1byMFBQWqboaIqDrzFYn1X5HxiuF3ouoMgQ8CIDMI8oKgadmSZdKzdw8VCC2YuzBwFdXWLVtVGl5Tfpkqb378ukoPB6YZ/eFngWl0b7XLr71MRo4aob6bEGjNnTVX9fDE+KlpTeWHCT+pYQiaGjdtrNJv/tdNIXvi5e3ZIzlbctT4uFoMwZ0OOjXMGw20GOeF159TPex0sIc0rAeCaOw/BHnDTj9JpV91wz+LBXHmusGHb38kr7z3UrH19JovzJw+Sx568gGVjkrJjRs2ye0jhsuw005U+w5X0WHdsI6YHle9TZ70m0rDdBgPyzMrQLGtqIjTV8RhH+BYeC0Tx8oJx0evLxoW9bQL5i2SCy47Xw3DMULPAiwP241tRvppZ53qGehi+3AVX9v2bdX0qNgF5zrrYxJs34eC7ULexjZgevPKyXjuP69teff19wJ5DscWf1OY1pkX27Rr7bluREQVFco6VJy4VVB5GTRkkHrHeRPne5z7cC5EOYJzo1ssAbrsRa82cItd3MpOMK8Y11epYxm6bEPPx68+/1qNq+H8j2W269DOTikJ64BYCi+UPdimcKbToinvQq03yj3EXIi9sK0QrHzTwimXzFire89urscPvOIJXZbi2Dx410MqLwSLS0xesYjbOiA93BhFzxf7CvMEve6I3RqlNFLzwf7Eftm+bbtr3gNzXrVr1y72vUu3zirvYhocC91Y7wXru3zpcjW+GT+Ac53dYmmvuMQt/+D4jB/7TeBvDrE7luUVTxERlRec29D4oxuSQnErO8D8jaZ7y5emjHOWoTjfBqsPcBNtfQbWPVj5gv3kVm65zcvp6y/GB/Yf4hXsE+wb0NuCeZ902knqs4b5R1OX5FW+AmI3Z51JsPokL5HkCdCxC467VwxWnnlCO/7k41XsoJfhBduL8Ro1aqi2BRdjRRLHExFVJT78o/s+qt6Qru9+kQ4nqs7Q+LN+7Xr10g1BTj9ZwRIqFHFl/F/PPUsFX+gBMPbTcYGrtPAZlTBIRy8BHbDqisVgnNOEgsAMQb++rQUCXASkgKBx6FFD1GdU9jVJbao+e0FDmA6QcZVYm7at1WcTKhI/s4JLM3jDOuAqeWz7+WddJNMmT5e1a9aq4E0vX191ppnr1rJNq8A2mOvpNl/sV0CQj32kerYGqfjRV9vddt0dkpmR6RmUAhoD6ybXDfxwwLHF50iWiR8C+NHnXN9Bhw8MBOo6H5RcXju1X9wgX/Tu10t9xvTYN+CcByBQD7bvQ8H4e3L3qB8akSjt/gtnWzA9/j4wT7e8SERU2ejz+cL5i9U5LxI4b6KswVXxKOvQCxCVO16xhFn2esUu4FZ2ouxBRYyu8MK6ouIJ44RbzjphHqhAQrmDF2CbwhVNeRfNeocq37RwyiUz1vI6fuAVT+iyFI1/hx85WK1HqFhI84pF3Nah5DZ7xyjmfIPFblqwvGfOC5zfdY8Lc195wfqee+G56jP2GfKG23Kwzm6xtHMfgFf+SUpKVMtDw6bOS9HGU0RE8YRz24o/V8jOnbvU+TgUt7LDWf5qpSnjwq1ncJYppmjrMyBY+eJVboVT7p9zwTmB/Yfx9Z0fUAeCOiczFjI5Yzm974MJVr568SoDg4kkT4COXYLFYOWZJzSU5Wh4dGvMxDHS6/3WK+/I9cOvU/sM+wGNsjie4Tb+ExFVJaqhUvd9RG9I93e/SIcTVWeohGnZuqV64bMb/YxKBJxmD0VcJY50/Qqnwqgy0oEYAkSz5yl6Huhtx/DWQQLASDjnqwPicCCgxY8MTIsrBr0q2GIF+wK9D5579Vm1TOSVWMB8J3z9vfrRhMAY79FUaIcLATd6GOBHB5YX7IdXefLKi0RElYmu4MHtXJ0Ni15w3mvZKl197nNIn8BV8Hjp3pPhcItdvMpODEOvQJRz6Imxt6BAmjVPC1zpjxfKDl3RBajwQUOPVwUSeizg9mOoaMLrt5+nqEq2UNOVVqj1jlY05ZLb8YtXPOGlNHnITTixWzRxMxrQURGI8dErApWP5cEr/2C/oYITFzNiXStLPEVE1Qsaazp17SQNGtRXDUHxFEkZF249QyT1AW7clhNO+eJWbkVT7mvY9+j9iMZKLDsWcQhU9HoptzI0Ly+/XPOECfPq0r1LiV6lyBPIG1imW+9Z3EkBd7v4YvTYiC7aIyKq7Bw9KmP7TlSdIdhA0OF12w6Tfkg2Kh1QWYiGJGdginTcRkMHKgiwtJzsLSooBVTU4eozQMCKW3yEG+Si8mP82G8Cy0DjKW7rFm/4kTFw8ABrPberwNpcB0AlI+htxBWVGasz1edwuc03Enh+KOYBWA+9j73oK9/1rUtwNRw+o9dCOLAvULGKbcfx0/PxgvlinbBvwGsdkY4KbB2M44WrEpFvnOsMofY98iz2KdYR+dYLftTgR4B+Dmsopd1/btuCv0NUkuvb72Cd8fdhztPMi0RElQ3OtTivh9s4hCv+UVaglxfOhatXZpQob8KJJbxil2BlJyrRcMswnJf1JY7O26OZMP6xJx4jzz7278ByUP7gWUE7t+9Ut8XUlT54oeIKcRMqrLymiyTWyFyzNlDGIj7C1fB6mmDr7RRp+RZuueR1/CKNJ0rDax2QHk6M4hRO7OaV90JBA7puoEeDNo5nMFhfnTdwzJA33C5E9Iqlg8VYXvkHFZyoqDR7o0QaTxERxZO+iKI0DTzO32huoi3jQtUzxIq5nFDlS6hyK1i5b9YHoXxBIxiOAcoYLAe999wajLHMSOuSoilfY1WfFE6e8CpDK0qe0E4YdpyKURdbeYGIiILziXqepPXJ7R1juKWHOZyIwofbSeEe+wjC0XCkb2uir/ZCxQSCNfQSQLoJt5/ALdSQjsoMjAf4sYBbfOh56XvdI3h1u/e92zJ0I2o86NvB4YXAGuuL5ZnrgJ4WoO/Xr7bjxTcC2xgut/kGC0gR8CNwxb5DYxxuO4JAHdMimNXL143QuOLdvDUHpjfXGc9+wvOuQjVaa9gXyVaAjfW9784HQm4v5nvuBecEbiFirqMJP0p0jxsN+QHBM5jrjLyHCl6vfe9cRwT8TtgnuG0JpsVtTZy3b4nX/nNOr/+O8HemjyOOLfYZtsMtL3qtGxFRZYXzmy4n8ALdgwvnPDzfR5838UL5h/OhWyxhQvzgFrt4lZ36lmgoP1DW4op43PZKj6vGt87LTlgOnvekl4Pz86GHHSpbt25Tw1FRp2F7sDxUvnlNh+3WnOWGWd5hGBo79b5r0rSJuhoe6eGsNxq0MI5bTONVvkVaLgU7fpHEE6XhtQ5IDydGcQondvPKe6GYsTNioFA9KrEeWG+MHywm8YqlnflLx1hu+Qfrj+F6WUcee0TIeIqIqDIzf6O53fIy0jLOrQyNtD4gHG7LCVW+eJVbbvNyQgMcYgCMA9gmQBmDeAr7wm06t7JJ86pLCqd81cvFODgeXmVgNELlCa8YrLzzhBPWE4952r07105xh+Vi+XodUf5jOkxPRFRdJNycMT9uLYr3tYrvrR+IytK2dVmS0irN/kblCUEqboNx3S3XMHArYwig8Xwk/HBwq6AjIqLYYexBVP4Y+xBRdcG4o/LCRWC4IBmNhURERJUFYo9ly/09+1WPStU1Mh7vREQxontf4IXbt1129aVspCQiIiIiIiKiagk9GVFHAmykJCKiyizh5tXzi9RDJdGuGOP3+1qzRyVVHby6kIiIiMoSYw8iIiIqK4w7iIiIqCwV61GJJ00WFal/Bb0gY/qdiIiIiIiIiIiIiIiIiMiFD50f9Qv/xvY7EREREREREREREREREVFJviJ0hLQ++F/oDRm770REREREREREREREREREbnwJCQd7QKpXDL8TEREREREREREREREREbnxqedJohdkHN6JiIiIiIiIiIiIiIiIiNz40PcRvSDxj+t7KYYTkbeMVWvksnOvkLNPPle9XvvP6/aQ8Mz9Y56MH/et/S0ymA7TA9bjnuEjZfu2Hep7aWCeo0Y+JgX5BXZKcFjmTVfeGtgHkUxbXrDOOFalWU/s8/ff/ND+VnHEMi/EA/Y58ojOu06R5r9gSvP3FQnzbzHU9pVWtHnXXEciqtxQ9uBcX1l4nYuxDTf+8xbXbcF5LpKYCudEjB9u2edcJ0wbq/IC22PGhvE+93rtX0A61iFW21bRYF9Pmviz+hyLYxiL+LCyi/RvKZp9FukynDB9PGMtIipJ/93psg3lXDixiPPv3TxvlxdnOY31M+Hcooe5lSu6bNUv1IV4nc8w78pUBmNd3c6t+viHe9zdBItXYslrG4KJ17qVtryrDLDvvOpvdL7BOM59EWw6IqrcfGI/VxL/uL6XYjgRBXfcsONkzHej5aOx70t21paIg6JYaNehrTz67MPSKKWhnRK9fof2lREP3y11EuvYKaH16tNDbT/2Q2paU/lhwk/2ECprscwL8YB8hfyFfOYmmvxXkYTaPiIiOqh5i2ayaMFi+5sfKjAWzi+eFm9X3XilnHbmKfa36KGy5YvRY+X+x+9TMRFe5VUeYD+uz1yn4rNYbFtFF6tjSBUfYy2isoWy7elRz0q/Af0CZRvKuWcefS7qRqvy5lWHg7Jz/Nhv5M2PX1evubPmujYyjRw1IrAvLr/mUrn16uGu+6KqlE1LFi1Vx//t0W+q+gYiLVj9TbDyOth0RFS51Tjs5msf8D9Q8mAPyVh9P6ZhGj4QVQn5O3MlqUGy/a30ELRmZmRK30P6SM2aNWXXrt2ya+cu6dKtswp2r7/8Jhn9wadSr349lQa4UuvuW0ao9KSkRGnQsIEaNuaTLyS9ZbokWmmY73tvvC+9+vZS8zXntWPbdtm0KUveevlt+fWnyep7xy6d1Hx79OpeYhkr/lwhhw0ZJAf2H1DTLF64VB665xH57svvrOCgnzRKaaSm0RBgz7EC8vYd26leG5h+5B33q3l17d5Fmqc3t8f0y7d+uCyav0gFGljXGtZr6cIlcuhhh6rtuPOmu+WNl94KrMeE8RNlufXZ3B97cvdISuMUeeLBp+T5J/8jU36ZKocfebjaF17rgH2yaePmwPpgvIaNGqrt8dr3mnOdNfwIc1sHXPn16P1PFJufeeyxPOxv7M8pv04L7HscG+wHwH699erbAtuz1Ar23Y6v2/qaxwT0PsO2m8ca+yYxKSmQFzDfid/+KG9axx3HwFwfczqdp5zLxfTYD6h0DXZc9HKdx9ot72L5Oq8nWAWOc3/jmOptNY+HuW+wP/D9u6+/V8PM5WlY7sMjRql56eHI/87jaM5r8qTfio2Hv5HVKzOsv9Mkta/d8seP308q9rdobh+2xWs9g+UHzbm8nn16yqj7HlPbNPGbH1R+++rz8Wp6fRz+mDmnRP7DsXauo1ee03nd3HZsx5djvgrkHUxrfiei4GIde8yfs0Datm+j/j6DlevmeR5/57Vr1y5xvkOZbJYhznJFnzOc8zPLYrdziTmuGeuYUI7WrFlDNaYhjkHZAjivtmqVbn1KUGWseb70Koc6d+0smzZsUudJlPEojwqLitQyneuNc5qzfMD+QJkUbJ+aMc282fPVcejes3tgvWH3rlyr3P1BDh10SLH4CudzzHenFSPefv2dQfeXuW/DKcPd9i+W9/yTL8hvP09RZRLmaZbT5nLcykFdFmEYypnfp/weKBv0/nArE93iA7Nc0ss092U422yO7zwm261xEDOghw6OIdJ0fsG89brpfIF56OPuLI/XWXkxObmuNf/i8SG45fVgx8irnF+Xud41PwfLX+Ywve6Yjz5uOAbmvja3D8LNX1g/NEYg36Cc1+NqsYhLvJbhto7gFpdgmPm7ye3YeOVPouog1nHHwnmLZPnS5XLhZecHzis4B6e3bGH9vvhVnffc6jJQNv/7CX9ZpP/e/cP9523z716fP5HmrCswv2vmtPqcF259B9bPqw4H5cjc2fPU+uXn58uO7TuseQ9Uy9O/v7E+DRrUD5yn8F7LirHmzpoTKAM0XTYFiy/M85VORxmiz9Fr16xV5063c5pbPYXX+c/cZ17n2Zq1aqpt18MA6/LEg0/KdCsW0PNbuvjPwHnXXIYzBtDzwXm6vH6bu5URYO4Pr1gVzPEwPfKBVz2UOW6Hju3l/bc+DFreeeVdrHuT1KYqXhj36ZfF8rHb9rjtN/23asYQofId0sMpd/XfuI5rcFyRb9zWDdM1adpEXnzmpWL7AnGZns5cF3NapHv93RBRxYLYI2frdvXZVyRFdu9H9ITEt9h9J6rOUADjVh7BbuehoRBdtmSZ9OzdQwUKC+YuDFxlt3XLVpWGF4IoXJ2H9HCooOPDzwLT6KvyLr/2MnUlH76bEBzgyj+3Ho64WrBx08Yq/eZ/3STfj/9epXvJ27NHcrbkqPGfeekpFWhjO4OZMXWGDLICI4w3+oPR8tCTD6jpTzvrVLUe2D/YTxiOFyoo23Vop7bxAuvHD8Ydfvct8tXnX6v5RboOXvs+HF7rgH2MNOxTrK+ZFzBvrNMr772kri7EsdHLTqpbVw3H+n749kdqnyMd+wLHQk8f7fpiPOxLfazdrlSbOX2WOgYYJ9cKqjENXuHmw6+/GB/YJ8NOP0kdUzCPS/ee3VyPNZbjzLsmjKOvzH3h9eesgLN4L9B3X38vMBzzwDrrfbPA+sGs1wt5HFd5mrAv8PeBvxN9pZ7XcdTzwniYD44NxsExxQ8RzS1/BPtbBLf1DJYfTM7906Zda7WPh512YiC/mccB2+yW/5zriDS3PIdzh9u24/hCYH9Z05502knqMxHFHv4WcSsxVBSE4lWuO2MBnAfAeb4DDMd4KL/xd+52HsHLWd54nUvwCreMybGmadmmlUz5dar6juXj/Nyrb0/1HXCuwxX8mBd6LehxzfNfn/69VVpBfr68/eo76hyN7cB+AIyjtxExh7N8MHntU5RzKAeRftUN/3Q9b6McO/eCc+S26+5QFVEmjI+KXkxvlmlu66jPt9GW4dim64dfp8oLTIvz+H+ffUntP0yDeAplmls56NwfP1llEeI6TIf9gfIL5Vg4cRsqkpz5BtMGWxe3bcZ+RTmI8dGLB5VwXorlF+sYYzmogHSLU8Itj7EOXrGa2/oGm69XfvbKX2pfu6w76OOGvPDWK++oNIxjxkWR5K+NGzbJ7SOGq3yDeTrjyljEJW7L8FpHpGM/IM0Zk2lexyZUjElEB+E8E+y2nuvXbVB/T87yAed4nDswvRuMH+yc4hZvDD1qiIoDME+88BlpJpwbYlXfgWXoOhzAOh974jGqHMd5HGU61K2bpLbXC6bHNgTjtW7mb16zx6I+R+P3m1eZ6/b71u38V5rzLNYH64syFfNDQzPWR8chXnUE5vHG5/L4be5VRuAVTqzqzGuYvxfM04x5Bh4+wLW8CyfvAvIfttnMK17bA16xnFcM5ZbvwskPXnD8xtu9kTFPc1/VqRP8XBCs3sfr74aIKi6f6vwYkODvDBlQ2u9E1VfGqgxZv3a9euGzG1TgoELxmouvk7+ee5Yq4HEbs7Gfjgs8twCfEdAhfejRQwI/llHxE4pzmlAQdKISQwcnaFBAAAMIhHSgj4o6XKUVDIJt3SDRIr25tGnbWn12wi3azj/rIrWt2CYEHqiImDZ5ulzxjytVOq6gQwCK/dPUWi6G46UDegTi+EGAcfGOqxzxwyHcddC89n0oCKy81gFBEn64YRuxTXp+i61lvfbiG3LZ1ZcG9jfmo5/ZqZeN7aybXDfQ4IN9j2MB0a4vYH8geERg5wU/HJB3sH46IIwkH55j/TjTP5bwA0z/GDWPi9exDpV3Mb/PrB8Y+oeTCfsRQanOr5gH5qX3zaDDBwbWK5y/I/A6jua8zL8ftc+sgBmC5Y9g3NYzWH4wBds/mnkcwC3/OXnlOa9tx2c0JOAciPnjByjyHhHFB/4WAWUr/uaC8SrXnbGA5jzf4SplnAfM86LbecStvPE6l0RSxoBZKYnzDM43dRKL93xCoy2WocsXcJ7/UD49MvIxVcEYahuDcdun2CdmmYT90a59G/XZCWUtKlOwnuaFbpjvuReeqz5j32B6fe71WsfSluFayXKnrfqsl2PmCyfcHk8vG/sDNm/KCjtuc+abUOvits2Ahl/nsoLRZSfm4RWnhFsee+V1cFvfUPN15udg+ctr3UEfNzTE4jEMenozT0Sav4KJV1zitY5Id4tLTF7HJpx1JSI/nGfQswu9/vE3VVbczg84J+E8gnXCC591eaeZ5wbAOSfS+g63OhxAWYP5oxxHo8+D9zwimzduVvMv7e+fcOILkz5HY5xI6inczn+lOc86OeMQve7OGCCUsvht7lVGOLfBKx0LWLsAAP/0SURBVJZy5rVg3GIeJ+f8vPIuYmE9npmPvbYHgsVyzhgqy4rj3PJdNPlBw77ENuBitFAxmsn5N4D5mPU+4f5NE1HF4VOdHy3+d/SKVF9j9J2o+kJB2LJ1S/XCZzf6+QZo0DGv7sGVXEjXr3AqACor/YxKXLmGq6h0YNLnkD6Bq8XwwlVt0LtfLxVkrV65Wo489giV1qx5WuDqK7ycV4JFItp977YOeXn56mq25159VqXheJtwmxgdRGG7dU8OjIv1CEe064v9g3VEYI3AszwrY7yOdTAIpHH1HgJiszI3HjDvYMcxHLHMo+GIdP9Ekv8izXP4wYurNw82IsRvu4mqO11ZgrJVV6DEC8ptfR7A+QaVLG7nEa/yJtryy6S3Ebd/wvnOWWmCyhWcdzB/9L5DJVgw6Plhcm6jVyVOrKEcRI853csgmPJax9IIp0yMVZyC6dA4h+Vgmai0CgblJfLSCUZZH02cYopFXodI8zOUdt1jlb/iGZeUZh3djk2k60pUnaHs79S1k7qdKWJ+p5at0gMXSJjwGxi3y47md0Gw84OuK8ALn+PBrQ4H65S/J08uufJi9R3nEfSovO6yG6Vjl45BtxPril5f8RJJPYXX+a8ixRpYp7L6bR6r8juUWMU8oUS6PZHGUKWB+AQN/LgAAPEOEVVPvgS7C2S83omqK1Se4TYJ4dwySN/aAIEAgvkJX39f4kcx0nGrBwTBgOBRy8neohoBALeBwlVFgB8LuPVBuD+wERiNNxoLEXjHM2g2IUjCVVe4fQVujYJ72utbT5nQ6IvbYuB+9vhhhCvBQd/+Klx6/+FqvBnTZqrPXvs+FK91wA8wXBWP4ZinuT09rGNz2z23ql6VGIYfC7iKDtuO/Y9jDfiO44mrQgHHWR/fcNcX+QrzxHgY34T9jh8ezspZL8HyoZM5HvJSl+5dSvwA8DrW4eZdBLQDBw+wxjt4lT3+3hBE6+OBeWBewW65E0yw42hC5aHeH+YxjDaPugmWH9y47R83XvnPyfP85LHtgL9T9KTEbY5xXDEtbhEV6tgSUeRwTkdlQqSNESZnLOAGf/POcUKdR8zyxvNcEkEZo+GK8nGffenacwKVK5gnoCIQ5yI3qCy99+G71bJ15ZDbNkZDlwE6TsP5O2N1pvocLpzn9fSIWzC9uiAuwnWMZv/qq/x12Yfl43M4ZSrG08cYZSDKZlQO6u/hMPNNNOui8pu1nyBUmQm4/RvylI5XMG+3OAXp4ZTHXnndS7D5uuXnYPnLa93DFau/AVPM4xKPdUS6V1yihTo24a4rUXWmG1i8Gq/QOxznMLPhAeduPD9R957zqsvwEuz8oOsK8HK7WDyW9R1mHQ5krlkbOHebgv3Oxn7Bech5oVU4nL953Xj9Dg31+9Y8/5XmPOvk/I2v18utkdBLqHXXvNbPa584eZUR4cZSXvG0Ht+sh9KC1c2UNu9GGo+AWwyFZ2q65btg+SHcv3GcQ3CLWd1TNJRo6n2wbs89/rza/0RU8fjUcyWL0AMy9u9EFD7c0gv3ykehilt16Ns06SvZELSgEMbtLZBuQpD//BMvqHQU6hgPUNDj1gd6XvqZVQgQMb7zGVZuywh2L/1Yw9XrCGgQxOAKSb1NeOkfAAhGUKGIoAwBLV54lhKCLj1uqCuw9A8mjIur8Xrbz7PC9rvteyfzdrUYBz+W3NYB+x/rinHvu/OBwHHRMBzPErr16uFqm9FQi2XjKjIE34Dt1c+sUvO1glM9n3DW17kO+MEBCMxwuxRMh2cThfvjKFg+dMI2YFv0eG55Cdvndqy98q6G/avHR0Udxjfh70kfD8wD+9A5TjD4YYvp0aCGitFgx1FD/tX5yjyGwfKo19+il2D5weS2fzAtYN2cgTmGueU/MNfRK895bTtg+/HDBfswkmNAROXDeZ53K1NxPjfHwbkSFT9u5xG38sbrXBJJGaPhvIKLf/RdFkxmfIRKy2A90HDLWDwDB+dVnO/cthGVG2b54Kx8coNzIK4Q1+uBC5TcztvYfuwHjIMX9pW+3SvGx3oh/cG7HlKxA87bXuvoJZr961x/c/mhYFkoNzEd4jv0NAk3bnPLN9GsC6bTy/IqMzXEH7gVmi5jsXxUiLrFKVhmOOWxV173Emy+bvk5WP7CvLzi6XBEmr+wLijvsa3O5cQqLnEuw2sdg8UlmtexcVtXIooO/mZRtqIM0H9Xzz72b3n4qQcDf1tedRle5xSv8wNgGH5z4AJZfY4xuZWDOI9ES9fhoIESj3TBtuntRKMNerRj21Ge6PMcbsOtx8Gwp/7zuOu6hsP8zWsuQ8M+jKSewu38V5rzrBPmZ/7G17FBKOXx29yrjAg3lnKOh2V41UN5xTxm/i9t3vXanmC8Yii3fBcsP3j9jWtmDIzYzhnTe50LoLT1PkRUsSTctHJukXqwJNoVzXfNmR7B8PvbxOdWC0TlYdu6LElp5b8KnKi8IDDDj57S9JaJJQTxuLoPga8J64kr8Erzw68yw4+3l/79SrHnlsRDRcsP4LbtXvmEiIJj7FH1oDLni9Fj5bpbrlEVL6HgnIpnFqEiJtqKzPKA7Zw86Te56IoL7BSKRqTlfKT5qzooq5iMqCqo7HEH/97JDfNF2UPDLHpx8vc/EYWC2GPZcn+va1+RoAek+tffE1J/Vy/ju3qPbDgREZUOgmpcOYgrxPDClWzhXHUYL+bVfnjhyjYGn36oTNT7BVc6HnviMTH/IVTR8oPmte06HZhPiKi6wsUa+hyJ3hbodcFGJHITTTnP/FVSWcRkRFSxoGEEf+/oTcm/d2I5QERU+STcuHJOUYIkCJoV/R0i0cEyNt8faMselVR1sFcDERERlSXGHkRERFRWGHcQERFRWSrWoxL/oHHR/y/eY/ediIiIiIiIiIiIiIiIiMiNaqj094XEv/73WH0nIiIiIiIiIiIiIiIiInLj83d8tP5R//vfY/WdiIiIiIiIiIiIiIiIiMiNr0QnyFi/ExERERERERERERERERE5+IqK7N6P9ium34mIiIiIiIiIiIiIiIiIXPjUcyXR+9F+JSQ4vvv/Ofg9kuFERERERERERERUrWzftkNuuvJWOfvkcwOv8eO+tYdWDnP/mBf3dc5YtUbef/ND+1toWB+sFxTkF8iokY8FvlcWWO/X/vO6yiPBYDjGw/ilZe63eHKuM5aJYxTuNiA/3DN8ZMh9E0pZbW84yxnzyRel3h4vWH5lPLcQUUk+PFcSvSA9X6UYTkRERERERERERNVPrz495KOx78uY70ar97mz5qpGHIqNOol1ZMTDd0u/Q/vaKVTR4NjgGOFYhaNdh7by6LMPS6OUhnYKeUHj5/rMdercctqZp9ipRFRZ+fydH1W/SMe7/i/64URERERERERERFS9oaHm+uHXScbqTNVrDNATy623pe4lpdMxPho40TNN904zx9E9ujDeZedeodLQm1P34nJbDobpHp9mjzdzvjOmzlBpTpgfekFieixPrx+mMRtizXnpdCwHnzE9pt2wboNKB8xXzw/jYb0wrd4WzO+tl9+Wh0eMCsxP91Yz18m5HuZ+wTwxzNnDz215mOeYjz8vkQ5u+8/cNqTrbXGO/+A9j0hu7h6V7mSu63+ffclO9adPmviz/a14Tz63dTG57TdMi/HxMrfLyTyGzu3E+uhhGA/zuO/OB2TC+IlyzcVWXrfWWa+3c9/gs95W537CMQWMo+evlwHmOul9AHp8zG/ZkmV2anFYPo4pxsP2bN64ObDvzHmZ+zTc5YQ6DiZsL9bFnJfeB+C2jea6z5w2S+UP7Ovzz7pIjeO1znjHtBiG5Znf9XL1euBd02l46X2vx8X2Id3cTrzrdHN7vI4XERXn8z9OEv853/V/0Q8nIiIiIiIiIiKiqkVXyjsbGIJBL7HuPbupz5hmwdyFqrclXlu3bFVpqMhHz0vdE1P3lFowb5FccNn5qnfakkVLVZruqYkGRTRSoDfa26PfVOmXX3OpTPl1qkofP/YbefPj1wPzw7qP/mC0PPTkA/60s06VHyb8pJY/5ZepgXGDmTl9lpr+/sfvkwfvekgGDRmk1gUNcHp/YFmYD15JdesG0rOztkjjpo3Vuqa3SldpGIYGrVfee0ltx+gPP1Pbi2mH332LfPX512p+l197mYwcNUKuuvFKNZ1Jr5O5HtjWD9/+SG7+102BbcXynbD9/Qb0U+O88PpzgR59X38xPrAew04/Se03r/0HetuQjmV+P/57lY7xMT3Sr7rhn67rEO66moKti+bcb9gv2L/6OOvtcnLmxdS0psW2c/nS5Sod80G+2b5tu1qPYaedGDiOJnPfALYV45n7yYR11fPHPE8YdlygoQvpZt5HOuaPNMxzj0dDcN6ePZKzJUdNj+M96r7H1To/89JTgQZVvNAIiL8hjIdh2F/BlhPOcXD6yRqOvxuMj32A/YH5eG2jue4DDx+gLnzAfsE4OK94rTPovw39dxPO36/e/0hHz009L30uwjDkCX0+evf19wJ/Q/jbxvH32hYiKsmHf8yekLH8TkRERERERERERFXLxg2bZMWfK2Tnzl2yaMFiOzV8mGbsp+MCPY3wGQ09qMhHI4fzVpmDDh8YaPjBOOghh+nQm2ra5OlqWtC9oNB7Do0LaHBDYwIaMdAIAlh3THPFP64sNi7WaejRQwKNdGi88ILGLYzXKKWRHH7kYNVQgnU2b8OKBgndw0tvH2B9hh41RH2GxdZyX3vxDbns6kvVPDAdGlJuu+4ONS3eMzMyA+vvRa+TuR7Y1rrJdQMNxO06tFPLd+rZu4d89uFngYYV7ZwLzgnsd4yDhpw11rq47T8wtw3LapLaVG0PGrd0eov05tKufRv12RTuupq8jmUwzuOs18u5f5158aTTTlIN6oD1OvfCc9VnzAfbo4+vF3PftGzTKjBvvZ/c6AZALAvjeuV9c13V8R/Qz55DcWgwx3ZAy1bpgTyDY9KmbWuVXvI4tFWfgy0nmuNw3LDjAvkU+wDy8vI9t9Fcd6dg6wx6O7Vw/n7RYIkLMZznGPNcpM8RzjyueW0LEZXkQ8dH/zMl/T0hY/mdiIiIiIiIiIiIqhY0bHTq2kkaNKivGrDCgcp8NLihcQDQyw09jfTLbCQIBb3j9HS69xJusYgGIKShRxUaNgA9o9ADCrfj1Ldw7HNIH9XDSc9D97SKFTQwvf3qO6o3JOaPbQ1m185dxRowmjVPC/T4wws9SdGQEi/Yf9iPaFhB4yqOVTDx3n+RqEjrEmvolYjGMLORzS3vVwSxPA7lvY3I/+jh+dyrz6p1QKNqtCrq8SKqaHyq66N+Qay/ExERERERERERUZWBRjM0noVb8Y6Kfzy/Dz2w0OiC3lwTvv6+RIMYGmXGj/0maO9BNEa6jYMeXJgvoNccbhWpYR1xm0f0iEND6eqVGYFbNmqYFrf61PNFo1200DMMt8XEsjA/zNdLj9495LZ7blW9KrE/kpISVTpuXVtaWD56eqHHGWSsylDfvaBxaeDgAdZ6+BtNzf2B25N26d5F0pqlue4/L3p7sGzAuuBZpU6h1hW9PbEu2EfIO+B1LINBw7r/Vq3+vKf3s7Mh2JkXsf24dStgvfT2oOcdtkf3CowVzBf51WzA98r7SNf5NVR+CwUXISDv6n2K9cBn7Guv5URzHDCueQzQ41SdGzy2MZhg6xwN5H/00ETexTqG2i6sN9bf+TcbzbYQVVc+uyuk8YrhdyIiIiIiIiIiIqp2Fs5frG53iNse4paQeH6cfuYkGl9w+0V9q0jdiw/pqPDX0+kekCbMwxwHz8pEQwBuC/n8Ey+otGVLlqkelZinvv0qnkV35LFHqEYF9HTU4+KFRjDnsksDy0CjLLYPPTnR6BEMGlLx7MZbrx6uGkXw/D00xun10/sBjWxYb9ziNhxYj3MvOCdwG1k0mmAbnTB/vSw08OrGZ6w31h/pgH3vtf+8oAEQPVr1+GiQdVuHYOuK9Um21gXHBg3eaEyFcNfF3G+YF279qvMeGtsuufJie8yD3PKDzr9Ix/ohHfkKxw7rghdgn6GxLFrIz+jRZ94eGevulffx/Eo0niItnPwWjPN4mdvntZxwj4MJ24FjqcY1joHXNgYTbJ2j4cxvWJ9QcHte/Tern90bzbYQVVcJNyyfXaR6P6Jh0XzXnOkRDH+wXR//B6IqYNu6LElplWZ/IyIiIoovxh5ERERUVhh3VA9oPEKPuHBuy4lx16/bEGicIz80NL37+nuqYSrahrDqDo14kyf9JhddcYGdQkTVEWKPZcv9vdN9/udK4l/Hu+oZ6ZKu38MZTkRERERERERERERlDo1q6MWF3lx4oRegW+9BIiKi8pRww/I/ity7RJb+/cH24T8Em6ii49WFREREVJYYexAREVFZYdxBREREZcnsUZlw/fI/isJrdoz8/SE2VFIVEk7QPnHlOFmUPUf2HuD9xqua2jXqSM/U/nJixzPtlOA2jR0rO+bMkcIC5gWqOnx16kjD/v2l+Vln2SnB8e+g6ok0D1DpMPao3iKJPXi+rZoiOefyXEBVSaS/vSg22FBJREREZalYQyV7VBKFJ1TQjsqBhKL9clqH0yS5VrKdGr0N2bskPbW+/Y0icdevd9qfYq9/88EhfzCjsrDm/v3S/vTTpVZy6fIC8wFFa8odd9ifYi9l8OCQlab8Oyh/5Z0HqPQYe1Qe5Rl7xPJ8C8wH0SnPcy7PBVRW4nmucxPOby+KHTZUEhERUVkyGyp9eJQknicZj3ei6gJ5flHW7JhVDlDFheOM4+0Fw3bMnh2zykKiigh5nH8H1VuoPEDxh/3P2KN6CBZ78HxbPQQ75/JcQFVZqN9eRERERFQ1+ND5MQEdIOPwTlSd7C3cy8qBagDHOZTCvXtZWUhVGvJ4KPw7qNrCyQMUf4w9qodQsQfPt1VfqHMuzwVUVYXz24uIiIiIKj+fFNm9H62X/z1234mIiIiIiIiIiIiIiIiI3PjQ9VH1gLT432P3nYiIiIiIiIiIiIiIiIjIjQ9dH/33/I/9OxEdtGt3nv0petu2bZdLLr9Jjj3xbPW6a8Qoyc8vsIeGR88Dr0k//xaYx8xZc+XzL8bbYxWHdAyvrM7tep48fMQoeeyoJ+SewffKgOYDVfpJ7YbJ/UMelAeHPiwXdL9QpXVs1EluOuTmwDixVlHyQXl49Y33ZeUq/wOSo4FtfO7519T2x5tzH+Pl9fdRWXS96CIZ8sQTMvTJJ2XAPfdI0759VXqbYcPksIceksGPPKLGgYadOkm/W26RZgMr7t+BhuNiHifzXIX8dvHlN7rmu2DTQVXMA6n9+8vghx+WoU89pV79b79dpZdHHqCyEYu/tVB/K+HANJgW53C89N8S3r3mV9oyo7xd0fuf8vhRT6rXqCMfkxPbnSR1atSRy630h4Y+IiMPv1+ObHWUGveEtifKtf2ul6ZJqep7rMXynIvjp/PCWedcVuwY4VjivOlWTgebDvAd6XocvKLJaxVJzyuvDJxvhzz+uDrX1qhTR3r+85/qfDvogQck/Sh/Hmhz0knS5/rrJSm14uYBHCOvMlX/bUcikr9x5CnMX8e7+FzZymSvOBb74IZb7nH9u6kMujbuJhf2uEid03Ceg/5ph8hdh92jfnsh/bAWg1V6efz2IiIiIqLKwed/010gY/1ORJBfsE/GfPe7zJy/0k4R9fndMb9IoWrYD1+/vr3k268+kkkTx8igAf3k5VfftYeEZ9LPU+SG6y6Xd996QY495gh5fNQISUysYw+tmurUrCPfrPpaXp77X9l3YJ8c2myASscP61mbZsqE1d9K83ot1A/lIelDZPOezSo91uKVD5qlpco33/5gD6FYMfcx3mfMmhtxJVxFkjNvnsx99llZ8u67klCjhmq0gpTu3WXzjBmy5ttvJblFC9VA1WLoUNmzebNsnlmx/w5wPNZkrlfHSL8GWudFbd68RVK/Xj358qvv7RS/UNNpVS0PJPh8cqCgQJZ/8olMueMOmfP00yq9rPMAlY1Y/q09+dhI9Xfw+eg35d0PRofduAConP9tygw17a03X6Vef/vrafbQqishwScrtq+Qu369U0ZMvlsmZnwv3Zv0kMaJKfLx0o9kpTUMcUibBm2s9O4yJ2u2bMnLtqeOnVjlAxxHXBjVtk3LwHlz7GdvS8cO7ewxRB3nevWSVayphTOddsrJxwXGQX558aW3KvcFIgkJsn35cnW+nXrXXZI5YYI07tFD6jRuLMs++kh2rFghKd26Sf22bdV5OGv2bMnLrrh5ANJbNFdlqwkNbHPnLbS/lY2qdB7B38KL/35UUlIa2SmVy9D0odKyXiup6aupvuOCjKEtj5C8/Xny3zkvSk7eFjmi1ZHqQoyy/u1FRERERJWHz9/xUf9Asd5j+p2IILFOLRncv4ssWrZW5i7OkD8WrlKfD+vXWXyluFdy3749pW5yUuAKXVyZrK9S170X8NJXtyPtPy+9JXfe/bCqNFq8ZJl89/0klY40DAvVOw/L+OCjMa5Xu5u9LvAZ64H1wjz1fM1x9LQYT19Fb16Jb26DrqjCMN3LKdS6au8velembZgmmTszZXvBdkmqmaTSfQn2tRoW9ARvU7+11K/dQCZlTrJTYyte+eCIoYNUowvoCkFzX2Lf6f0H+Kz3vdvx8DrGOE7IL5o5n2iOC7itL5jr5dYwpJeH8bzyj7lOuFL9kUefCwxzy1vBoDH/X7dfLytXZ6jlgdc8zHXX61cR/g62zJ+vGp58tWohw0v+1q0qPcHMe1Z6/TZtpHb9+rLup5/sxNiK1d8B9ldubq5ce/Uldkpx2Cf4u7jtlmtkc1Z2YH+Gms5LJHnATMexryh5AA2VbvfnL+s8QGUjHmUOKtJ79+quPofK1zoNF1R9+fUE+du5V6jhKEcwLT7rmMTtPK9hHhiOsgnz1XGOHoblmOn4e8G4+PvAdOY45t+Vua56+V7jev2tB5PgcuEm9nuCvk7UUlRUKIenD5HsPdky3YpT4iFW+WDBwiXqwiivxiG9r667+lIVX2JfQqjpvCCv3XfvcPnplymux0yfN8FMx+fS5AFwW05UeQDnXAekOc+5LYYMUQ2Um6ZV7DwAgwb2V2Wr3oeAhukTTzha/SYBDMN+xr4y/16dx0XTx0enOfc15nfLbfep88h5F16j5qfPI5gW07mdHwDDdDriQH08Tc7l6XliGWa65pY/sEwsA2lmHjP3xe13PajiDyeM8+HHY9Rncx9hGnM/mfPSy8C4OmbHtOY42KfYFjPN3D9u4+pjYS4jlLcWvikT10yQ/YX71fcujbtKwzoNZUnOYlm3a626YKNuzbrSqn4rK7+V7W8vIiIiIqo8rF9KeNM/UKz3mH4nIq1bx3QZ1LeTqiBYsDRTfUZaaaCXUGqTxuozKuLxGVepA3o84Gp0XJV+5hnD5J33RqseQzded7nqGYGelHXq1FbjIh1pGBaqh+We3DzJzs5R833j1WdkgvUjHj9q8eMYvY107yNdITVn3gK58ooL1HxRWQUYjvFw5T1+AONKYqw30tHbExUeSB/zxfjANmB+WA6249/PPKTSzrbSIulJiNsOtajXQtbv9jfq4Qc0bjN0YrthkrlzjXRt3F0W5yySrD2b1fB4iEc+wH5EYyXguGN/Y/+ggm/0mK9Ug7auNMQLFUydOrYLVK44j4fXMfZSmuPitr6A4400vFDxZVY6YXn/ffltNT7Gc8s/gHVC3kf6rTddJZusvxHAvGbPXRCYf3bO1mLz9+KsoHebR0X+O0g79FD/rT0vuEA1Um7+/XeVvnXxYmk2aJC6Jd3ONWtU746tixapRs14icXfAXp09OjexfN8tX7DRpV3OnRoqyrJV6z0H+NQ0wUTTh7Ayzz/otcHVIQ8gF48tZKTpfN558nhjz4qHc8+W6WXRx6gshHrMgf5G/m3sd3zx5mvzfOf7u2PiwL+cvowlYf1ORHwWcck+u/Ei45xMN8Rd90c6CWNRlDcXQLp+NvB3xBMnTpT/X1gvpGUM1hfPT/ceQJ/815/66HUr11POjXqpG59eNuA21VPokVbFklOfo78o9v50rZBW9mwe4OkJqXK1A0HeyDGQyzygRlruME5Fr0mO1rxBeAcDKGmC6Zlegvp2N4/P6+YxavcjTYP4IWYSc8PMXK0eaBWvXrSqHNndcv1Q+64Q51bcxYulPycHOly/vmqJ+Xu9evV7V43Tqn4eQCyt+T4e8fasRaOAeLK/n17qe+Avxv8/WBfPfPk/fLDT5PtIcWPi4a/Y5RjSHPb11utZWAanEc++eCVwN+55nV+QN7AMBxLTLc7d49KN7mVsYDplixZrtIwDA3mWDevfBhpLBqM3keYPxo2sVyU+088/V//vK156fOTGbMjPnGLDbyOB8bV89O//7z+ViJRy+5ZuXvvrsB7YVGhahQvj99eRERERFQ5+IrQCdL6B+/4J6bfichTpLda0nBrpVPOOF9d6Qr6BzUqBI89Zqj6jIr4444eqn6Ygk7Hj9zSQkXOX87wP38EFUjt2rVRn/FDHT+InZX/Q4cMClQoYBz0nsC6Yxt+mTxNVT6AvuIZPStQ4YF1xzbhR7leb1R6YRr0yjDHDcfRrY+Rk9ufIjl5OfLL2p9V2vcZE+TBqfer177CfbLfeuH2a3h21IjBIwPPU4mnWOQDVACiIg0VJajc+OfVt6l0vK9enamOU2paU7X/dOMN9q/X8fA6xl6iPS5e64vjjWH6Ku9P/jdWtm715xNU2PxrxCMy7KRji1VUOfMPpkclk877ZmUn/j4wT4zvnH+4vOZRkf8Osv74Q6bfe6/8+eGHkti4sbQ99VSVjlvR/X7ffepVuG+fFO7fLyk9esjgUaNkoJXW/PDD1XjxFO3fQTA4Rof0660+428E+z2WvPKA8/yrVYQ8gGON2w/ilq+4HWGT3r2laZ8+FSIPUNmI9m8NeQx57bY7H1SV7Tp/O/O1ef5DOYJGhlgwYxxcaJOW1qTEed6EhgGsY6TlDC7see/DzwKNERBtmfHsrGfUbV+/XDFWkmrWVTFFwYECeWvBG3LflHvV8LYN2snG3I1yQfeLVOxx4yE3S1rdZvYc4ice51w0LmH/4fjjYhDst1jyOm86850WbR5AvIAGLfPRCtHmAZxrcdvXVWPHSs2kJGk+eLC6/faiN95Q5TGGN2jXTnI3bpRuF12kzrl9b7lF6jar2HkAf3Moc7APdQN1YlLx/a97HZr7G/Rx0R58xPo7sKbXt1+PZl+7nR/AzBt44SIEJ7cyFpB26cXnqs8YBzEk1iOS8tt5jjJj0WD0PsI6D7DXGeV+veS6gYulNDNmDxYbuB0PxEajHn8+0Oge7G8lUkXWf3ut31WAd3yHivDbi4iIiIgqJh/6PuKOL+quL3iP5XciCli6coPMmLdC+nZvK32s16z5K2XJivAa2UzmM9NC9UCoiPRzrvDSvR/w41k/uwg9+PCjG7B9uKoXt3nSt1wacEifwPaHuw9OajdMjm9zgqzftU4+WPxeiat2ezbtFagsRGXiGwtes8bJUr0fYi3W+QD7E1eC60qEFi2aBa4Kx0tfIY0GG1T+LF+xWk447kg1Lrgdj2hEc1zAbX1B95hEGnrcOK1de3CfeeWfYDBPvUy8dAVZMKjAQYWN7kkUzTy08vg70LbMnSt7srIksYm/Ik9r0quXv8J0wwapVbeuLHrtNcmzxkvp2tUeI3Zi8XfQunVLz8Y5HKtxX00INK7gHY37SA82XShVJQ+gp+TWhQul6MAB/62AbWWZB6hsxKrM0fm1NOVEeYmknMG2YRvRGGHe9rA0f+u49Tyev1a7hv8uFtoJbU+UA0X7pV6telb8sUHeX/yuJNZIVJX2sRaLfIBzk1n2mtDQ8e13PwUaONCQg16OiE2CTRcKGl5wgVJSkv9cGG3MEkkeQMyE4WjEwbboRuvS5IGNU6eqctdXu3geaHPSSeo8jJ6XOO8uffddqZmYqJ5XGWuxOheAbmicMXOO+ltxXiyAfYZyFvsJ+x2Nfm7QGxDPkXaWyaXZ19FwK2ODiaT8LmtusYHX8cB+RU/T19/80H/r14K9nr8jIoFG8BoJNaRxov+uP3jHTa/32beGhbL87UVERERElYMPV7fhgkrdCzKW34nI78CBQvl97nLp2aW19O/ZXg6xXj07t1IVBoWFsf9bwRXt5jN99O2HIv2hGQlU6JgNZm7wA95tHPx4RuMBoDENFRcafvzjNkXolYHGATS06dsmhqNV/dbSN7WfbMrdJO8vfk92FOywhxw0qPkgWbMzQ/IP5Iv53CBc5RtL8cgHqGTAFeK4tZOuyNPH24QrzHErszWZ69QV3eB1PIKZZVc86oYgiOa4gNf65uXlqd4MmC+WhcpOLTk5WZ4Yda9K05WHbvlHz1vf7hOVnXi2IGBcrLv++wgHxsXzkbCvUUHnNY+K+ndQr3VraX/GGaqXRuOePaVuWpoU2M+o1JoddpjszMhQvT3Mq43Quy6WYvV3gF4F6KlgVioiT+CF447GfF3Rhpe69ZqV14JNF0y4ecB5/nVTHnkA0DMSt3hFPkg99FB1nPcZz8sqqzxAZaOsYw/n+c+8PX084O8QFe5uZZ4WTTkDqNwfMmSg6ikVTZmB2AMNkXhO25GtjpL0eumSu3e3PdT6e27USdo37CAzNs6QmvZtEgG/o/Yd2Gt/i41Y5QM0RmE/mOdK/ZxAnK8uvuCcYudcHBuco4JNFwyGowcv7qCA+NXrvBmq3I02DyC+QoMUGlmjyQMod9EQWbthQ2l59NGSnJ4u+3YfzAMNO3WSBh06yKbffxdfTSMPWL+h0bM9luJxLkAvvv99Ok41yOmGSw37DMcLUB6jzHWDaYffcrX6rMvkaPa1F6wDGlLB7RibzDIWsM46hkReRAyJWDqS8jtYLBop3dM3WLnvFRsEOx7423pg5O1246U/LwQ7p4Zj3a51smf/HnXra/QQxzt+fy3b+qc9Rtn99iIiIiKiysOHq9sQG8bjnYj8atTwySVnHy0D+3S0U0QG9u2k0nyqX3Ns4cc2bj2ob/2DH+Z4RlQw+PGNigF1Ra1HZU8wqNDBj1zcBgnLdLsiGbepNcfRy0JlB249hDQ0pqHiAhUU+nZcqKhCL0BUhODKdz0uXqEaF9Lqpkq92vWkTYM28uDQh+Xxo56Uew4boSoJ4ZjWx0qdGokyZf0UWZC9QPYe2Cv/7H2VNKrTSP7Y/IcaJ1bilQ9OPeUEdYxRMfGv269Xx1HvH30csO/QyIdKY91g7XU8vCBfYR4YHw02qMSFcI8LKm10bwu8vNYX80NjEPIvrm7Hra5MulIFFUW4zZZb/sE4uDpepz/3wmvSXFXC+PMqGq3034fZa8Zk3l4X4+I5PvpWy17zqKh/B4BK0f633SbdLr5Y9u7aJet/+cUeItLq2GOlRp06svG33yRn/nw5sHev9LzySqnTsKFkzZpljxUbsfo70PkAeV/vB1RI4hjgHZXXJv2sVvCazimaPOA8/yKPOpVXHkhq2lQ6/u1vKh8kt2ghm6ZNk21Ll6phZZkHqGyUdezhPP+B/nvxgr9L5GO3v5Nw4NaMugw565zLSjR+4TwRSTmDYXo8lFn4e/b6Ww+lb1o/ueuwe+SU9qeqnkI/Zv5oDxE5PH2I6kU5L3uuLNyyUFrWayUX9bhEtublVNjYA/sMz7570b7tpX8f7VENKDhf4ViacA7GudVrOuxbJ/TK1OPgfIeGI31u9jpvOvOds9yNNA8gDyEvYTy1zscMjToPNO3XTwaOGKFutZ63ebOs+/FgHmgxZIjqRYm7HOC5lcmtWqnyGc+vrKjlrgnHr0+fHsXu0qHpxmnsK8RqOD7B4MIANPThmOJiIrd9jeMFOFahGrk1xMdolMN83OJJcCtjAeuMddfp+pbXkZTfwWLRSDnn5ZYHsX5usYHX8dC3qsW2oCGzRfNmnr8jIrElL1s9ZiMlsbHcOmC4NKjT0Pqd9Zu69TWU5W8vIiIiIqo8Eq77c2bsL6m2Pdyxv/2JqPLbti5LUlql2d+Kw9XPT029RzWCxcqG7F2Snlrf/kaRwDOh4umOIY+KefWvCXlh6d13y9CnnrJTSof5IDZQqfXxJ1/I7cOvU5U91QGeixVP3R57jH8HFVx55gGKDcYelUd5xR6xPt8C80F0yuucy3NBaGhMfPrZl+Qf5/3VtZHchHHxjFJcCKEbSOmgeJ/r3AT77UWxFSzuICIiIoo1xB7LlvsvRPSpf+3ejwd7QcbmOxERUXnRV4rj9dAjz8r1115WbRopiYiIiKoz1ZvQjgPRaxC3EQ7VSElEREREROUj4bqlM4tUuyL6Vcb4/eFO7FFJVQd7NVQe7FFJxB6VxB6VVQFjj8qDPSqJPSqpOmCPyqot3B6VE1eOk0XZc2SvfUtfqjpq16gjPVP7y4kdz7RTvDEfVG2R5AVgfqBYiTTvUeVm9qi0b/2KoC9Ii2OU77z1K1UloSoL/z39AbnrsLsluVaynVo6rCCIXjx/QNfy1ZZbBj8QtIHmz/vvl4H33CO1kkufF5gPKFrxrDBNqF1buj74IP8OKrjyzAMUG4w9Ko/yij1ifb4F5oPolNc5l+cCKktl3VAZ6rcXxVY4DZVojEgo2i+ndTgtJuccnm+iF8+/x/7NBwdtJGA+KH9ldT4OlReA+aH6Ks/zEFUNZkOlz/pdg1831sv/HtPvRNVI28ROMn7l15K7L9dOoaoIxzmUGp06yaqvv5Z9ucwLVDUhj4fCv4OqLZw8QPHH2KN6CBV78Hxb9YU65/JcQFVVOL+9qOzgwohFWbNj1hhBFReOM463G+aD6iVYXgDmB4qXUHmPqh7e+pUoTKF6NWRnZclvGybImvyVsq9wrz2Eqgpczds2saMckT5MUtPSgvYkQ17YMWGCHFixQor2Mi9Q1YEeHagsbTiMfwfVVbh5gGKDsUf1Fk7swfNt1RbOOZfnAqqKwv3tRbEVqkclzje81XTFEe8edcFuO898UP7Ksod7qMcfMT9UX+V1HqKqw+xRmXDt0hlFCZIgRdZ/sX5/pNMhaiFEVUE4QTsqCXbt3CmFhYV2KlUVPp9P6jdoENYPZeYFqqr4d0CR5AEqPcYe1Vu4f2/MB1UX8wBVV4w3ygcbKisXNlRWb2yopIqADZVUWsUaKtmjkig8oYJ2QAFNVVu4BSTzAlVl/Dsg/lgoG4w9CML5e2M+qNqYB6i6YrxRtthQWbmwobJ6Y0MlVQRsqKTSMhsqfTihqBf+059j9J2ousHJk6+q/QqX27R88VVVXuFym5avqvGiisPt+PBVtV7hcJuOr6rzCofbdHzxVdlfVLns2p1nfyp/M2fNlWNPPFuee/419fr8i/EqHe8Y5ubVN96Xlav8laWV0ekdz5D7hzwojx31hNw24Hbp2rib1KlRRy7v/U95aOgjMvLw++XIVkepcU9oe6Jc2+96aZqUqr7HWqzyAo4djiNed40YJfn5BfaQkr77flKpjt+2bdvV8oItoyLD8b6wx0XqOJ/Y7iRpWKehHNvmOBlu5YVbB9ymxjmsxWAZMXikyg9X9b1G5Q/kAeQF5Il4iEdeOOucy4odaxwz5A8Mu+Tym9SxNOE70vX0eOlzghcMN8f3Om8EU5XON8G2xdS+YXu5+7ARquEar3uszx0bdZK0us3kxkNuVnnvrsPukZ5Ne6nxz+5yjlzW63L1mciH3o9WCKi+qHf7O1LM79EMJyIiIiIiIiIioqorv2CfjPnud5k5f6WdIurzu2N+kcKisu3IgEaL36bMkM9Hvym33nyVev3tr6fZQ6umfmn9pX/aIbJ061J5d+E7UtNXSw5PP1y6N+khjRNT5OOlH8nK7StUY1abBm2s9O4yJ2u2bMnLtucQO7HKC7pRZNLEMer1+KgRkphYR6VRSUPTh0rLeq2sY19Tfe/YqKMMbjFYEmsmBuroezXtJat3rFL5oWHthtKzaU8Z2nKo7D1QIJPX/WqPFTuxPC/UTU6SN159RuWFEXfdLK+/+WGgUfmbb3+QQQP6qWFnnjFMJv08RaWb+vXtJd9+9ZEaB+8zrPyFxk83SF+TuT6Q9/AaaM2fQvMl1JADRQfkx8wfVG/LR38fpc49vVN7Sw1r2Auzn5cdBTukm3Uu6pvaT+XZqRum2lNTdedDx0fV+9HxjvOFW7p+D2c4ERERERERERERVV2JdWrJ4P5dZNGytTJ3cYb8sXCV+nxYv87ii6B3LBoe0EiA3nHOnk/ofYRh6Dmle9eZvZ502suvvitffj1B/nbuFWq47mmHz/956S258+6HPRsoQK8DejxhvmbvLQzTPbd0OhrUMC56bGE6cxyzd5e5rubyzXTdOId3nYbhoaTW9feMXL7tT1m6dYms2rFKmtVtLk2SmkqC+NQwKCoqlMPTh0j2nmyZvmGanRpbscoLa9eutz8Vh32OfY9949Z7DswedDpfeB0XN2ZeM+cB5rz1fHD8P/hojErDsXNbPmCeSMNLH1evcd3yRTBvLXxTJq6ZIPsL96vvszfPlsd+f1Sy9mSp75CQYOQFKZTkWvWkdf02Mn3jdCk4EPuepLHKC06dOrZT73l5/t6arVu3VA2LkJ2zVfr27an2q/57dEKD979uv15Wrs4I/G1r+J6bmyvXXn2JnVKc+bdp5iPn3yxelf18g+mQhmUvXrLMTg3O67j6rLx3cIi/0eiQZoeoRsw/ty5V34nsHpUW9e7/UvI9uuFERERERERERERUtXXrmC6D+nZSDRILlmaqz0iL1OasbFmyZLnqxYRekT/9MiVQcT9n3gK58ooLVO+6BQuXqF5RupdUs7RU1bMKDQx/OX2YmtbsSYnPN153uTz52EjVyzIYrENqk8Zqvui99eVX36t0NILqnltjP3tbOnbwN5hMnTpT/v3MQ2q+734wWq0jxrnv3uEyesxXahwsH2l4oXcYtgkvNADobUCvLaTNnrsgMC4aXvT2e9m9d5fqrdQ5pau0bdBOWtZraX33yfpd6yQnP0f+0e18K72tbNi9QVKTUmXqhpI9zmIpFnnh1FNOUMfBbHwB7HPse+ybG6zj6ew9h4abd94brY4Hxjnb2u/IF2avu3ffekFSUhrZU7jTeQ3jI28hv2HeTzz9X/9yjfnsyc2T7Owclda7V3fX5QPyB9JwvNGwhu3CuHp+uteobkDS46KHsLkPorUge750aNhR/t71PNVY3alRJ1m7K1MWbVlojxF7sTovmFaszFDHRB9D7HPkFTSqHdKvd+DvMi2tiWcvXEyL6ZzmzVskPbp3cZ0Of4f4+8a5BccGvTdx/HBsxqBx0k7H33plP98gD2K9MO4nH7wiu3P3qPmGUr92fUmulSzHtzlBRh35mFzS81J1i+F5WfNUT8ubDrlZkmomyd4De6V2jdryw5qJ9pREukclGrLVO/5xe49uOBEREREREREREVUv0d7yFQ0Ql158rvqMxoSO7dvJ1q3+RpqhQwYFKuvReINGIN2g8JczTlKV7LGAdTj2mKHqM3pvocEDjRGqMcRON6HBAuuKcdCI8M+rb1ONJnhfvTpTNXBhmO4598n/xqptapneQjUAoEFCQ0MJhmM8c9xgpm2YJvOz50nvpr3lqr5XqwYA7P2CA/ny1oI35L4p98qzs55RjZgbczfKBd0vUs+KwzPj8Oy4eIsmL+C4ouEOjS+XXXmra08v9FbTPem09Rs2yi+Tp6keteY46GX33oefBRoBQzHz2hFDB6l3zLtect0SDVxoCEL+A6/lAxqA0DvtlDPOV+NstfIE5j3q8efVMA15G73xML05bmn9vnG6PDL9IXlg6n2yZuca1WCUkpgiDw59WD3f9KR2w+wx4yfa8wIag/XfFfaPbvzD39Xtdz0YaKxTt3228goaM7t07qjGiRX8bR539NBAA6k+FyQlJalzBhqx8bceqYp4vjHPr3ihwTQc6Ml7/5SR8tjvo6zPf0i7hu1lcPrhkrVns7rtK85Fny37VJ2LtuRtkX8Nuludi/AsXTRoUvXm7/Otez/G+p2IiIiIiIiIiIiqtKUrN8iMeSukb/e20sd6zZq/UpascL99Z1XWokWzQM8qvNDYBv99+W3V6IY09LQC3RiHxio0EuhGNAzX0+MVzvPxPl8+Ru797R4ZMflu1Siwe99uWb1jtT1U5IS2J8qBov1Sr1Y92Zi7Qd5f/K4k1khUz6uMtVjmBTQWokcXeoKhMQ+NUG3btFT7Bc8sRCOh04BD+gR6jeGFRi3MB73S0ADj7KUZa27Lx/LwXMW3X39OpZ1y8nFqXBxbbB+Gmbd+RU88Pb3Zmy4W0DiNZwYifzRNSpUvln8ui3MWq2eYxlqs8oJ+RiX+tsxbtqJB8pILzw3sH/SoRk9r9HB06zGp4XigUa+x3eiombeRjQSOMRpLz7vwmmKN6vFWXuebUPAcSlw8kbc/T104YTqi5ZGyNT9Hmie3kAVb5suXK8epnt5dGne1x6DqyufvAomPcXgnIiIiIiIiIiKiKuvAgUL5fe5y6dmltfTv2V4OsV49O7dSDRSFhZHVD6IXERofAI0RaJTQz6QzobIdjRG6YQe3S8TtE+MFPZjQ88l5q1ETelaBcxw8Sw89mdAogvVFQ4oJDQNomMJzGdFQMu6rCRE3pOF5b2iAOq7N8dKmfltZsW25PUSkY6NO0r5hB5mxcYbU9NW0U1FzWyT7Duy1v8VGLPOCGzQiYR8BeoOhp50J+3j5itXqVq1u0KA0ZMjAqHoo6h5pXvMGr+VjeeiNiTyCY2sORwPSAyNvV/kLeQUNsWbejrUjWx0p2/K3q961eHagpp9vGSvxyAv4O7z1pqvk40++COwfND47bdy4OfAMSyfs/1tuu0/1EtS9IzV9G1mzsRENenihVy5uRa3/NvXfOY4foLH0mSfvj0nP7vI+3yAP6v3qNg8vOA8NSR8iDes0lAHNB0rdmnXVrak1pDVObCy/rZ9c7FxUWFQY8/xHlY91NjK6QaqPMfxOREREREREREREVVaNGj655OyjZWCfg7daHNi3k0rz+SKrH0TlPBpp0OPntjsfVI0SzsYEQGU7xsWtMTEu4LlswaChAbfZxK1Do4Fb0qJSH8vDLTzN23UCGiz+dfv1gXHwQoMH1h+NIrgdKHpcocEKMD3mg/FexK0+jxmqtgu3dtS3Dg239x96Kd06YLgc2+Y4+XPbn/JT5o/2EJHD04eoXpTzsufKwi0LpWW9VnJRj0tka16O/LH5D3us2IhVXsB+0/sQxxjPDURDEG6ximOIdPSydPaoxL5GTzI9Dl5oZDLnh8bNaHoo4vii15yet9ux8Vo+lpecnKy2BY1kza28C/o2tkhH4xCmRz4287bZ07K0+qb2kxbJ6TJtw1RZkrNY3X7zb53Pli4pndWtOmMplucFE/Yl8gNuYYq/F+w3va/x94VjhOd+4m9I/63PnbcwsD+Rroa7nC90ozEa5vQ80WCH5WC5uPWr/tvEOOjBiTygb7OKc9YJxx2p5lWZzzf6GbFIM+cRSnKtejKs/cly92EjpHvjHqpXJW5NDbi166HNDpWlW5dK5s5Mlf/6pPaV0zucIRk7V6vvVL0lXLP496IE69yAW0TH+n1Ul0PtxRBVftvWZUlKqzT7GxEREVF8MfYgIiKishIq7igqKpKnpt4jjx/1pJ1Sehuyd0l6an37m7/nDhofUEGPynbydtevd9qf4uOOIY9KAip4HcoiH1Bo8T7+Jq+8AMwP1Vt5nYeo6kDssWy5vxHe5z/WCapxMfbvREREREREREREREREREQl+dDzEfckx7v6FNPvRERERERERERERMHhVoZ4hiB7UxIREVUvqkclOj+aPSFj952IiIiIiIiIiIgqu1q+2pK7L9f+RlUVjnMwzAfVR6i8AMwPFA/h5D2qWvw9KgMvu0dkjL4TERERERERERFR5dc2sZOMX/k1GyWqOBznYJgPqo9QeQGYHygewsl7VLUkXLP49yL0fkTDYqzfR3U51F4MUeUX6sHyRERERLHE2IOIiIjKSqi4A50TsrOy5LcNE2RN/krZV7jXHkJVBXowtU3sKEekD5PUtDRJQAWvA/NB9RBOXgDmB4q1cPMeVQ2IPZYtz1CfE65ZPB1Ni9ZH6y3G76O6DLDeiaoGVhYSERFRWWLsQURERGUlnLhDN0rs2rlTCgsL7VSqKnw+n9Rv0CBk4wDzQdUXbl4A5geKpUjyHlV+jobK39GyqBRvZjz4rkU6nD0qqSphZSERERGVJcYeREREVFbCjTvQKEFVWziNA8wH1UO4DUXMDxRrbKSsHoo1VF69aLq69atrC6T1jvNMtMNHdWWPSqo6WFlIREREZYmxBxEREZUVxh1ERERUlsyGSp+/cdr6x+O9dMOJiIiIiIiIiIiIiIiIiEryqZ7Z1j/+Htr2e8y+ExERERERERERERERERGV5O9RiQ6Qdk/I2H4nIiIiIiIiIiIiIiIiIirJh4fdovej/4XPsftOREREREREREREREREROTGl4BekNYH9UJPyBh+JyIiIiIiIiIiIiIiIiJyk3D1omlF/mZFdIGM7fujXQda70RVw7Z1WZLSKs3+RkRERBRfjD2IiIiorIQbd0xcOU4WZc+RvQcK7BSqKmrXqCM9U/vLiR3PtFOC2zR2rOyYM0cKC5gXqGrw1akjDfv3l+ZnnWWnEFE8IfZYtjxDfU64etH0IjQrarqZUSvN91FdB9ifiCo/VhYSERFRWWLsQURERGUlnLgDjZQJRfvltA6nSXKtZDs1ehuyd0l6an37G0Xirl/vtD/FXv/mg0M2VqKRsub+/dL+9NOlVjLzApW9KXfcYX+KvZTBg9lYSVQGzIZKHx4mqf6z32P5nYiIiIiIiIiIiCo31PMtypods0ZKqrhwnIPV62LYjtmzY9ZISVTRIH+zbYOobPn83R+tf+LyTkRERERERERERJXd3sK9bKSsBnCcQyncu5eNlFRlIX8TUdnyoROk4AqBeLwTEREREREREREREREREbnw96gMvOyekLH6TkRERERERERERERERETkwqfut4z/7Z6QMf1OREREREREREREVdqu3Xn2p9JbuSpDzjrnMjn2xLPV67nnX7OHiOTnF8hdI0bJ51+Mt1MOCjadhjS3aSsqrOvMWXPtb976pfWXB4Y8JI8f9aR6DR9wm0o/rMVgGTF4pDw09BG5qu81UqdGHWmalCrX9rteTmh7ohon1mKVF3Cs3I4hjvPFl9+o3sOFcV994337W2jmfse0N9xyj2zbtl19Ly3MW+fRSy6/KWbz9eKVh8z1KKt1iaf+t98uQ596qtir55VXSvPDD5eB990ng0eNkl7XXis16tSRpNRU6XP99dLmpJPsqYmovPkS7K6PugNkrL8TERERERERERFR1ZRfsE/GfPe7zJy/0k4R9fndMb9IYYQ9GdCg8tAjz8rbrz8nkyaOUa9bb77KHiqyfsNG2bVrt/z0y5RijSqhptOQ9re/nmZ/qzp8CQmy90CBjP7zE7nr1zvl2VnPqPReTXvJ6h2r5OOlH0nD2g2lZ9OeMrTlUDXu5HW/qnFiKZZ5oW5ykmzOyi7ReDZv3iLZuXO3/S3+OnZoJy/++1FJSWlkp0QPjZ6LlyyTb7/6SOXRd996ISbzjdaTj40M/L3ccN3lctmVt0bUAFyRzHn6aZlyxx3qteHXX2V/Xp5sXbJEmvTqJTtXrZJlH34odRo0UN9bHHGEHNi7V9b/8os9NRGVN18Ruj9a4vVOREREREREREREVVNinVoyuH8XWbRsrcxdnCF/LFylPh/Wr7NqQAsXektO+H6S3HfvcM/GGzRSXXrx36Vj+3ayYqW/QSWc6bTvrPHQEINp0FsPvezQmww9MXUDje61aaajIRTjotcZpjPHMXuiYZjuoYYea+A1rtmjzezxpueBZaNRKxy+hBqiHsnlkJDgsz+hrrZQkmvVk9b128j0jdOl4ECBPSR2YpUXoF5yXTnm6CEy6ecpdoqofbcmc70cfeThdkrx/ah7YJrHF/tx7boNKh2wr/VxdTs2mN9/XnpL7rz7YTUPpH348ZjAtDofmMsDzA/zRTrmiWGYv2nr1u2yO3eP/e0gTIv5YhpMr9cPvPIPxv/gozEqHa/S5qGBA/rJxRecI19+9b36juXo7cTy9baY6Xp9zHXBerhNa6aZ2+c2rtc2hwO9JVO6d5c9mzdL1syZxf4ucCfIWvXqSf02bWTTtGlyoCD2fwNEFB2jR2V83omIiIiIiIiIiKjq6tYxXQb17aQapxYszVSfkRYJ9JaElukt1LsTGi/QSNWpYzs5Yugg+W3KDJUeajov6K2X2qSx6k024q6bAw00L7/6rgwa0E+lj/3sbdWjDqZOnSn/fuYh1Svz3Q9Gy5VXXKDGQQPp6DFfqXEwDGnoMYd1RQPLN9/+EJif7kGnG5X0uNgWjIt0rBfSPvngFddGLTcpiSmSXCtZzu16njx8xCj5W+ezVfqC7PnSoWFH+buVnr0nWzo16iRrd2XKoi0L1fB4iEVeAGx7k8YpMsNu+AI0WuLYo7elhh6y2I94IV03gOnji2PYupV/+RiGRm3sWxxXt+OI+d143eWqt6Fbr1ydD3CMcnNz1TyRN19/80OVjzCvs615YPlOaAxslpYq5114TWA9tW+/+0ltG6bHfDA/zNcrr+3JzZPs7ByV/sarz6jtwvjR5iHo27en2oeYzzvvjVbbqbcH+RjpTzz9X9X7Euk6P5vr0rtXd9dpMR7GR9ozT94vP/w0WS0T4+r5PT5qhCQm1vHc5nA06d1bNUZuW7JENUTmLFggDTt0kC7/+IfkZWdLw06dZFdmpuQsjN/fABFFTj2jMvDCfzH8TkRERERERERERNVLpLf5DAcaJNGIggYPNFaiMSaSnlZOaDA69pih6jPml5bWRM0P89XppjPPGKaWjXHQWPXPq29TPb7wvnp1pmrEQeMTeoudcsb58svkabLVGheNP+99+FmxHm9omESvPUxvjot0NOygsQYvNHCGY2LG9zJi8t3qlq8rti2Xnk17Se/UPvL7xunyyPSH5IGp98manWskqaa1/xJT5MGhD8v9Qx6Uk9oNs+cQP6XJC40bN1L7AL1nsX91Q7UJx0P3yPvkf2NVr0Uwjy/Mn79YnnvhNbn+2svUvg12HIPR+QDzGGAfH+RN9ABFIx1gHbF8N2j8xC2Kcatis0fmKScfpxoyQW/jxk2bPdcRfwt/OcP/jEU00rdr10Z9jjYPmbA9yJN/O/cKtVz0LsW+d26nZq6L17Sge7+a24HG2VGPPx9ouI32uGgp3brJvt27VQMloOfkjIcekukjR8qujAypmZQkiSkpMviRR+QwK73NsPj/DRBRaD50fExAF2j1v/0eo+9ERERERERERERUtS1duUFmzFshfbu3lT7Wa9b8lbJkhb9xIlyNUxqp3l95eXl2SnHo8YiGKDReoBHk9xmzVQNWqOnioUWLZvL56DdVjy/dEwzLRy84/ZxMNDwBeu6hVx8akMzbWJrPBzR7bpZG1p7NsihnkRwoOiC1fDXtVJG0us2kd2pvWb1jtTRNSpUvln8ui3MWS9fG3ewxYicWecGEhl70Fpwxc460bdNSNRJqaLz678tvq1532I/oCRnMzp27VIOw5nYc0bgXb7p3IZgN2G7Kch1xa2X0QoUBh/RRvTL1ct16l3pxmxbbiQZLfMf26IZcNM6i5yf+dtStXwv2Rr3NjXv0ULd+zd2wQfWeNNVt1kya9OkjO1atkkRrnJVjxsjWRYvUbWKJqPz5pMh/f+Z4vBMREREREREREVHVdeBAofw+d7n07NJa+vdsL4dYr56dW6nGqsLC8CsI0XiD3l+4taTuPYVGPTwfEO/o6Wg2XujbXSYlJXlOFymsAxpQzOciOmF54BwHDWDobYbhWP6ChUvsIX5orBkyZKAaDw1uY74YX6KXGNLRoAkYhtuehuOwFoNlYPNBqkGyf9ohqjNJ7r6Dt/w8stWRsi1/u2zM3Sg+47mV+wv3259iI1Z5wYQG3NS0pvK/T8epRksTGofRSI3G6lD7q0+fHnL/vbepXpU4Pl7HMRpY/iYrf6I3IaAB3e3Wr8Egv2C9AOuEfNiiebPA93BFm4fQ23HcVxNUL1Rsz/IVq0vkYfTcxP52ppu8pl27dr1aN3DuHzRCPjDydrvx0p9PojkuePakr2ZN2b1unZ1yUPpRR0nBtm2yZ+NGSfAZz27dt8/+RETlSf1VogOkvyckvpnf/QnRDiciIiIiIiIiIqKqq0YNn1xy9tEysE9HO0VkYN9OKs3ni6yCEM8HRKMjboeKnpO33HafnHry8aphA40YZm86/UxKNA55TReNSy8+199gY80Ht3F1PksQjSr/uv36wDh4oZEHDWrJyclqHbD85naPMX27S7zwLD+Mh/XF9uj1VT3J8gvk1FNO8N961krDcwzR8BmOpklN5azOf5VbBwyXFvVaqFu+/rl1qRrWN7WftEhOl2kbpsqSnMWyJW+LeoZll5TOMnvzH2qcWIllXjCdcNyRqqHR2etUN26jh204+wvT33rTVXLZlbeqhjS34whoEMXtSM1bswaD9bjkwnMDtytFI7S/0a049CrUy8IL9O1ekV+Qb5COxsVrr77EM68FE0kewm1Z9XyxzFdfekptC17opYp9oIdj3bE+eHakTjd7CGte06IBVG+HuX+wj5GGvwU0ZKJxNtJt1uo2by6F+/dLXlaWneLXtF8/SU5Pl41Tp8rWxYslPztbOp59tjTq0kWyZs+2xyKi8pRw1YIpRcVbFXHVQmy+P9Z9kHonqgq2rcuSlFZp9jciIiKi+GLsQURERGUlVNyBu6c9NfUeefyoJ+2U0tuQvUvSU+vb3ygSd/16p/0pPu4Y8migg4oT8sLSu++WoU89ZaeUXlXLC2iYQ6/GcG+XisbwH36aLFf/8yI7hUKZcscd9qf46PbYY55/A0QUG4g9li33XwzkK97ICLH+TkRERERERERERERU9aA3LHrF6h6A6DGIHpFERBQen78HJMTrnYiIiIiIiIiIiIio6sEtUR8fNSLw/FR8Rlq4cEta9qYkourM6FEZr3ciIiIiIiIiIiIiIiIiouJ8uK+41wu9It3S9Sv0cCIiIiIiIiIiIqrsavlqS+6+XPsbVVU4zqEk1K4t+3KZF6hqQv4morLlwzNh8WBYt3frk2t6+MOJiIiIiIiIiIiosmub2EnGr/yajZVVHI5zKDU6dZJVX3/NxkqqkpC/iahsJVw5f0rcuj4+3uMw+xNR5bdtXZaktEqzvxERERHFF2MPIiIiKiuh4g7cOS07K0t+2zBB1uSvlH2Fe+0hVFWgJ2XbxI5yRPowSU1LUx1R3Oi8sGPCBDmwYoUU7WVeoKoBPSnRSNlwWPC/ASKKDcQey5ZnqM8JV6GhEn9zaK6M8ftjbKikKoSVhURERFSWGHsQERFRWQkn7tANVLt27pTCwkI7laoKn88n9Rs0CKuBhnmBqqJI/gaIqPSKNVReOf+3In/LoqZbGrXov7NHJVUlrCwkIiKissTYg4iIiMpKuHEHGqioagu3gYZ5gaoqNlISlQ2zodJnNjL6P8XuOxEREREREREREVUNqMDnq2q/wuU2LV98VYUXEZU9n78HJBTZn2L3nYiIiIiIiIiIiIiIiIjIjdGjMl7vRERERERERERERERERETF+dT9xK1XXN6JiIiIiIiIiIiIiIiIiFz4VL9Hdf9l+z2W34mIiIiIiIiIiIiIiIiIXPhUv0fVA9J+j+V3IiIiIiIiIiIiIiIiIiIXdo9K9X/s34mIiIiIiIiIiIiIiIiIXPjQBxK9H+PxTkRERERERERERERERETkxoe+j+j9iH/9vSBj952IiIiIiIiIiIiIiIiIyI0P3R/R91H1hERKDL8TEREREREREREREREREbnxSULxnpCx/E5ERERERERERERERERE5Mbfo9J6xeOdiIiIiIiIiIiIiIiIiMiNT/2bYPd+NN/x0S1dv4cznIiIiIiIiIiIiIiIiIjIhb+hUvd+NN/x0S1dv4cznIiIiIiIiIiIiIiIiIjIhd2jUv0b+3ciIiIiIiIiIiIiIiIiIhe+InR9VP/H4Z2IiIiIiIiIiIiIiIiIyEXCP+dOjluL4hO9Drc/EVV+29ZlSc1adexvRERERPG1f18BYw8iIiIqE4w7iIiIqCwh9li2PEN99hUV+fs+4h1i/Z2IiIiIiIiIiIiIiIiIyMmXkJCgHimJd4j1dyIiIiIiIiIiIiIiIiIiJ3+Pyji9qPIoLCyU9dnZMnfFcvltwXyZtniRLFy9WrK2b7PHICIiIiIiIiIiIiIiIoodH/7RnR/NXpHF39VbxMOpcti3f79qoFy3JVuaNGgg3du0lfYtWkjtmjVlxbp1smDVSjUOERERERERERERERERUayohkrd+VH3giz5rt4iHk4V3/4DB+SPZX9KUmKiDOzWXRo3aCh5BQXWQRTpkJ4uA7t2kwOFhaqxkoiIiIiIiIiIiIiIiChWVEOl5uwIWdrvVPHl7NghPp9PurZuI7n5+TLrz6WSW5AvG3O2qF6WtWrVkr4dO0n+vn2ydedOeyoiIiIiIiIiIiIiIiKi0vGprnMKnivpf/cr/Xeq+LJ3bJd2zZuLLyFBdubuliYNGqpGy04tW8nuvDzV4xK38m2b1kzWZmfZUxERUUX23sLF6kVERERUFhh7EBERUVlh3EFU9fhEdDfIeL1TRbYjN1dq16ylPrdsmiq92reXvfv3y9LMNdKmWTOpWaOGGlY/OVn27uNzKomocvp17Xr5x5ffyJa8PDulJIzz/qKSge6effvk4am/u06LdLycluRslfOs5eE9GCwPy3WDaf/57fdB19nL3Kxs9SIiIqKyh9jh5h8mucYVWrD4AmkYhnFMSEc84xY7YFlYpnMaU7BlAuYbah5eGHsQERGVn3DqILziC/CqDwk2X8wLr2CCLRNpiDu86kSCYdxBVPX4As+TtN9j/Z0qtlo1awYaI7U/M9dIg+Rk6dAi3U4ROVB4QD2rkoioMvpl7TqpW6umfLtqtZ0SG8nWPLfs2VOiwm/Wpk1RVfKZujdpLG+ccpI0TUqyU4iIiKgyWLNzl+y24oBfMtd5NgpGK61ukoozTIg5Zm3cbH+L3lGtW8rzJxxrxUz+C1mJiIiockBsgPqJz/5cbqfETjOX2APxzeItOfa36CDeQNyB+IOIqMYh11z+gPpkP2ASt/m0P9hv0X8/sVlr/2eqsLK2bZOavhqqYVLLzS+Q1qmpUrNGTTtFZOuOnVJYVCRpKSl2SvWTvzNXfMY+IaLKAQH0rE2b5fwe3eSXtetlSMsWUsu+QANXDA7/6Rd1yxCUX40S60jftFQ1zRXfTpSX58yT6Rs2Sm1r/CEt00tU3M3P3iI9mjaRxTk5ajrAtD9krJWW9eupYalWUG/Ob7a1Lke3biWfLP1T3lmwWDWiZu7cJWl168orc+fL59YPi+9WZUivpk3lkyV/yoDmzdR8zXX1WUWtXp6bCavXqPdh7dupdyKqnAoLDzD2IKqEvlu92irrW8v2gr2SbMUObRs2UOnB4gv0VLji2+/ljfkLZan1GWlmzAJ79u9X89hXWGjFLIkqxoBpGzZZw/apcfU06J1wuTU/HTd0Tmkkd//ym8zYuElVYrZv2FA1qI5Ztlxe+GOuWj5ikcnr1kn3Jk1U4+ftk36Vp2f8IWOs8fs1Swsszw1jD6LKj3EHUeWEMvvbVWvkyr69rfJ/nQxs0TxQdxEsvvCqDzEh7kAdf8aOXdKzaZPAfBE/pNevp+6neLgVy4A5P8QZybVryY0TJ8miLTny5YpVKpbAOPOyt8i/fp6sxvludYa0s+IkzNeMXVBHgnoTL4w7iKoGxB45W7erz6pHZbxeVPE1a9xYNm0r3n0/v6BA9u4/YH9DhimUNVmbpWXTpnYKEVHlsXjLVivwra96KAIq5QABO3o6/O/M0+TH885RadrLc+bLqR3bqfTbBg2Q7D177CHF5Vo/CJom1VW9GFQAb0GvTQTUuJoR8KMB8/vPiceq+Z3dtYsK6i/q2UMu7d1D7h96uIwccpgaFwH8Nf37qqsKk+zpAQE7lvHV2WeqeWBaEwL54z/5LPCal5WtXmYaGkSJiIgovlDuozKvR9PGKh4wy1+v+ALTvDJnntxupelYAXdscJO1J09dCKV7TGBaLOPUDu3Vd0CMg54PmBde2dY0iH8eO/oIOaZNaxX76N4LM634AjGKjkW0Z2bOlgEtmqnpv7TiDx1HaYw9iIiIKgaU8ah/6GaV1U3r1lV1IBAsvghWH+KEeAV1KvoOVaj7QKwz0L6oGvTtWzEv1FvoGAAxBmKPT/5yqoolcvftV3EJxjN7UmJ93lu4KLA+zriEcQdR1efDP+gEiSsgcPWE//3gd4h2OFV86U2aSo0Enyxfvy7QuNykQQOpY1eQ7z9wQJZkrlFX2qTUr6/SiIgqE1TUDWjuv6IQlYb6liV4P7pNq8CtVfXVegi6EbyfYlf4tW1QX9o2bKg+u0HvAlTk4ceAWTmp4UfDzI2b5O/jxqvg+cEp09Q4bgZZ83FWBAICbvyo0FcvOv29e1d59rijAy9cBYmXmRbsakQiIiKKDV1ZiPgC8YC+RXyw+ALToIwf0DxNfcd0qGj0ou+2gHkGlmf0dkSMM37l6kDFHT6jUtANGk6dt5l3rqsbxh5EREQVg67zAPMiqWDxhVd9iBfEBKjHQJ2HvhjcrJ/AMnHHKMQdZ4wZp+pA3GIPxCzndO1sfzvIuT5OjDuIqj7VUIn2KTRRqZ6Qju8Q7XCqHHq0ayd78vLlj2V/yuZt2ySlQQM5cKBQ1m/JlhlLl8heqxDq16lkIUJEVNHhqryfM9fJDRN/UgEzAmf0TERwHUv4UYCrC39dt14F7M7gGrdI0b0h3a4OLK06NWoEAnW8NLc0IiIiih/0dNSNhLhIaeGWnEDPhlipW7NmoGcDXm4Nirhrg4478Ir1858YexAREZU/XFz0zcoMdUE0Yg+849mRSI8lXceBOg80SrrFHrhblI473O7GUBqMO4iqPn+PSvWx+Lt+QbTDqXKoXauW9O3USVqlpUn29u3yx59/ytyVKyRnx05Jb9LEGtZZalk/homIKhtclfd/3ToXq6jDFYSzNmVJ2wYNizVa6qsOUfkHulIRVyGu2bFDffaCABw9Kz9duixwJaOG9AzrfIplRgtXBo75c1nMG1iJiIgodnRPRH3bMrxePPE4/63S7Ct53eILxAq4rRrSAONgPsGgghBxDHoroHemCTEOKi2jraREZSTiJX2LNyIiIqqYEDPglvBmnQfuloAyPFh84VUfEgx6QqLOQ985woQLqEpTZ4F6FNyKNtYNrERUefjQ/dH/m8l+170iHd+jGU5la1OIH7OhNE9pLL3at5fDe/aUIT17SZ+OHaVd8xbis2/xS0RUmSBARiDubDjUt0JBzwJUwp0xZpy68lDD7UvwnMinZ8xS6c9Y76lBbr+mocIQPSedVw0igL9v6ODA/PDSz2/AuiH94am/q+9enOuKB9AH06hOHfUiIiKisoO4A+W1WXmnGxGz8/I84wuMf3GvnoE7QKCiD/MJBtPg1vOIP5y3hkfcgEpKfdv5f3z5jar4w3ioSES6jkW8XNu/j2rsxPR/seIP3KUiGMYeREREZQ91G85bnqKeATEJLsL2ii+86kOCQV0H6jzcelNe1LNHsfnd/MMkVSejY6LzrFgkWCyBeePWrzp2CVVHwriDqOpJuHz2L3FrUXyqz1D7E8UTDuDjs2bJ92vWyNNHHimHpvnvPa4VFhXJ/C1b1HtKYqK0b9DAHkKR2LYuS2rWYiFIREREZWP/vgLGHkRERFQmGHcQERFRWULssWx5hvqselSqpi71jo9u76UYTnGFxseHfv9dvluzRg5Yn2/99VeZsmGDPdRvYmamXDtpklz/889y4YQJahoiIiIiIiIiIiIiIiKi8uQTdVtP66Vv7+n6XorhFFcjp02Tpdu2yb0DB0qTxES5/7DD5B4rbbLRWLm/qEj6p6bKuDPOUI2UbKYkIiIiIiIiIiIiIiKi8uYrQu86NF7F453iau+BA1KrRg15/fjjpX7t2uqZI8e3bi1PDh0qmbv8D0omIiIiIiIiIiIiIiIiqoh8ut+jek9IsN8d3/FR/RPhcIqr2jVqyAOHHSb1atWSHQUFUt96h8OaN5cLunZVnzU0G+vGYzYiExERERERERERERERUXnz6SYr9Y6ekPaXYt/xUf0T4XAqM5vz8qRpUpL9rSQ0HCck+JuP9TsRERERERERERERERFReSneozIO71Q2Fm7ZIl1TUuxvJaHhmD0qiYiIiIiIiIiIiIiIqKJIuGzWpCLcshW9IWP9/nS/I+3FUDztKyyUU8aNk2ePPFL6NG1qpx40PiNDxq9eLQ8MHixnfvWV/PZ//yc1cIwoItvWZdmfiIiIiIiIiIiIiIiIKFrLlmeo94TL/vi5CE1WRfgS4/en+x5h/Uvx9n1mpry2YIF8etppat87oaHyazRUHnaYnPX11zL5nHOkps9nD6VwoaEypVWa/Y2IiIgovhh7EBERUVlh3EFERERlCbGHbqj0oeejuhUo3pGi3h3foxxO8Vdo7ee3Fy+WC7t3d22k1DCMz6gkIiIiIiIiIiIiIiKiisKH27Sqhiu8I0W9O75HOZzi74M//1SNlX9p395OISIiIiIiIiIiIiIiIqr4iveojPE7xdeUjRvlncWLZeSgQeJLSJAD1j7HsyoPHz1ahlivWZs322MSERERERERERERERERVSzFH1To7AVZ2u8UN3Ozs+X+6dPlsSFDpFeTJirtQGGhbC8okK//8hfpaaVtyc9X6UREREQUvjwrnsKrNDbkbJFFGatl2qKF6oXPm7dttYcSERER+cUi7gDGHkRERBSOihh7+Ir1e3T2gkTvSPujEulwirm8/fvllQUL5K4pU+TJoUPlsObN7SHF8TmUREREVN1s371bfp47R71mLl1ip4Zn15498ufaTJm+eJH8vmSxeuEz0nbm5tpjhQfB+cacHGmYXE86t2qtXvi8LjtbDSMiIqKqIdrYI5ZxBzD2ICIiqh6qauzhC9WcVdrhFBtoAv569Wr52/jxMm/LFnnnpJPkkLQ0/0AiIiIikkb16klqo0bqc24Ed5bIzNosC1avkjq1akvPdu1laO8+6oXPSFtoBdkYJxwIyJMTE+XQLl2lVWqqNG3YUL3wGWkY9seyP+2xiYiIqDKLJvaIZdwBjD2IiIiqj6oae/jwPEk0gqnnStrvsfxOpTNz82Z5ZvZsOe/bb+XjZcvk3oED5eVjj5XmdevaYxARERERIFjO3r49ELSHI2vbNsm04q3e7TtIu+bNpb4VY9WqUUO98BlpvTt0UONg3GBw25OCffusaVqo7xmbNgaudFywalVgWO2atdS4REREVLlFGnvEMu4Axh5ERETVS1WNPXy4RSh6Repbhcb6O4Vv74ED8t7SperZk9dNmiSnjBsnD82YITv27pWb+/WTD4YNk6Hp6Wrc+Vu2yBuLFqkXelg6ce8Txd6+vftk+7Ydsn//fjuFiIgqEgTrrdPS1FWB/Tp1tlODy9q+Tdo28wfrXuon1ZX2LdLVuMHs2J1b7MfCpq1bA+uSv7cgcDuVJg0aqHGJQsnLy5OdO3dJYWGhnUJERBVJpLFHLOMOYOxBsYROJ7t37ZbdVl5hBxQiooqpqsYeNfpdeckD9mcLmreMggiNjcUKpsiGD2vR1v5E4cg/cEB+Xb9emicny1EtW8oNffvKZT16yLGtWknr+vWLNT4+N2eOzNi8WVbu2CHrd++WE9q0kQPWsXhnyRI5v2tX+XHtWuneuLF0sjLNcivz4nWMNZ9Pli2Ty3v2RAu1PScKV/7OXElqkGx/KwmNVxO//VE+ee9/MnnSb7LizxVSr0F9adwkJeKG+00bNsnzT/5H9u/bL23atxGfz2cPiS8EomtWZ8rH7/5PJnz9vWzJ3iKt27aW2nVq22O4QwXazz/8qqaZNnm6ZG/OltS0ppJUN8keo+zEa99h38yfu0CeffQ56dSlkzS1ts+E4Vj29+MnyvffTJTZM+fInj17pFmLNKlVq5Y9FhERxROu2mtcv4H6nFg7eNmlLVu3Vlo2tcqsOnXsFHdJ1vxWblgvbZo1s1NKwvC0lBR1mxNAGdTciseQvjsvT7q39cfGNWvUkDWbN0mr1OC38Q8Ve6xfu17eff19Vf7OnD5Lcq0fAc2ap4Ust50O7D8g3301QcZ88oV069FV6iaX3Z07Dljx79w/5smH73wsv/z0qxQVFkl6y3SpYe0jLxWpzMW6LJi7UF589iW13k1Sm8Tsgk0cl/Fjv5HPPhoj/Qb0lbqOH5ZovFy2ZJl8M+47+XHCT7Jk4RKV51LTUsssdiQiqu4ijT1iGXdALGOPUHEHzLPK7Hdee08mTfxZlX+oqEprlha03HazJ3ePvP3au7Jw3iIVe9SsVdMeEn/5efny08RJ8r/3P5VZv/8hDXG7Ouv3fbDyuyKVufHcd3l78uSVF16TZYv/lN79eknNmsXnvXfvXhVzfvvlBPnlx19l9aoMqd+gvjRs1DBm8Q8REQVX1WKPnK3b1Wd/j8rAC22PxndrhGLfIxxOkUmuVUtuO+QQubxHD9VQ2TBIRkOj5P916iTndO4s+63PYDYZF9ppGr6hIkV9dgyj2EDgigrDxQuWyM4dO+Wn73+WR0c+poL3SPc5Kgg7dukoac3TyjTo3bF9p7z3xvvypxWAN27SWL4c87X8+tNkVYnoZcP6jfL4A0/KB299qL4nJSXK2E/HyaP3PSEZq9aotHhCoDz6g0/ljZfeUj84ymPf4fjOnz1f7rvzAfnB+tGCQL2goEBeef419UIvzGC2b9uuGldR0cweE0RE4cED5AG3PcEtRqJVq2ZNdWuSUHbuyZW6dfyBeLjSmzRVt0GBI3r3Ue+xtGdPnsyfs0BdIIQLjVCxhIZLVGBFwlfDJy1atpBOXTtKYhlfZIT1fv2/b6pGVjQyvvv6eyoO8YqdSlvmxsKqFavlkXsflUXzF6nfPLgorUu3LtKwUYMy+w2EC+S+/WqC3H/XQ6qyFHFb5pp18uj9T8jYz75U8VEw5jYQEVF4YhF7xDPugHjHHlu3bpN5VjmMuoM5s+bK06OeVRcN4eKaSKDMb9u+rbRu26pMGykRR6Bx8v03P1QXVuds2apij+ws71vTlbbMLS2s89Rfp6l6lywr5iuvfYeelm+9/LY8+9i/ZWvOVklpnCIzp82UB639MnPaLM/YDZzbQERE4alOsYejR2VssUdl/EzMzJT0evXU5w25uXKSo0flD2vXSg+jR+Uys0dljx7sURmFUFcXojEPlYXJ9ZLltnuHyzEnHCVzZ8+TxKQk1bNv04aN6mo09HJAg9r6devVVYd16tRRAR+m3WYF/biar1btWtKocSN1ZSLmu2HdRuuHwA5ZOH+RCqRTUhoFAlL0ZsQPhTUZmVKvfj1JspYHuE3p0kVLJXP1WtWzE8txSzPlbMmRX36cLGf931/kpNNOlMyMtaqxD9uEXhZNmjaRRtaytYL8Avn8f1/IimUr5PYRw+XUM0+WQwcdIn3691Y9K3NycqRn7x6Sk52j1h8NuYvmLZb91jbhijvMGwErKljxIwfb1shKx37CvkCPzgMHCtV6YV1xdR8aftEAiu+JSYnWPDeoqzlRMZneKl2tKxopse/QaLrPOhGvWLbSmm6B7LL2FZaLfYcfE+us9dltpaFCNHN1ptRvUE/NEzCuuSw0gG7euFmt56DDBxbrUYkg/a1X35EGDRvInffdIUceM1QOGzJIWrVuKePHfWul15cWrVrI/7N3HgBSFFkffzsIS4Yl55wzCohgAkVU9ERRTsVwBjzDd3rGUzk4E2fOiiKGM2BAUVQQARUDoBIkB8k5LDln9uv/26mhtrd7pmd3dtld/r+l6e7q6srT9bpevep1azK3ASgmMUj7/bffSzEnDgx2lnR+2yiXJYuW6gAiyqB06dJaXogL9b1syXIp4rQT1Dn8wrIECk+EhbaAtOzetUemT5shG9anar2hXQEM6M6fs0D+nPen0wZP0EFeTi4hhOQ3fps3Vz8cb77NUKlsSvhKfBw6fEg279guVcqVD7tk5rDzrF7gyF5YuqRsyVJh18zsdPopPKvLlDgqL8C/O21Is0hSzG9KxJI90CdMm/yH9LnuSrn+5r+pxd2036dJ2/ZtnP4lTTZsSNW+EH0P+mH0BziH/IE+dtYfs3XwrVSpUlKseFGpXKWy9pPwm+rci0E79EP79x9w+ueyvv02BszgbodZ2ulb4N8t49gz83HPUqevwySvvrdeL21Oaq19XK06tZy0bnD6xh+kTr06kb4ZBOlza9SuoROp9uzaLYv+XKxbkSJFtM9EfwfZCv074tK8pZTRsNGXIr37nHaFAVjIVJscGQQWn5BF4A/+Zzry3S/jJ6rcgTCRloqVK0qFiuW1LKAohswGmQtxId+IF2UQtVwddzsu1BNkFMgPp5zWMYNF5aIFi+Tt1/8nZ5x1uvzf3bdK+47t1E+SE9a3X38rDRs31DwjPncbOOKkCemz8wD5CbIJ6gJyXRFH9oEbgPyGdG1Yl+q4pctKkCkhg2FyHtK4dcs2LYf1jqwEvygDyB7Ig1+bIYSQ/EYiZI9Eyh0gkbJHEIvK5UuX63v0Hf/6h1x6xSXar6xbs14t/7c77+TbnX4B787o99Cvoe8xKzXgXRXvocnO+zD6mJLOhpUgcIx3bbzPrlqxWhY476noJ6L128izeZc2YSIe9DluN/tdF2FN+/0Pvfemf9yoK0GhX8e4xa8TfpeF8xdJ3fp1tP8yBOlzSzjxQPaAHIE+ds3qtfqeXTRsbeL1Do6xCpTlIadPRTlhfAVjBRiHgeyE93n4g0zy64Rf9f7adWtpnipUKK9yG64jf7HGCbzKFWlCfuc78orjVeVBlA8UuSg7yGVGbkN5Tfxpknz1+Ui54ZbrpM/frpATO7SVjp1P1rCnTZ6mFpjo/91tAPFDxvht4u9H81C8mMoTyDfyivJCulBefmM4mNSGsTGM/UBegbyJeDBuMm/2PG0TkEWitRlCCMlvHA+yh7GoLNTmpqOKSvcwdZLLJd7rVFRmn2mpqXLpqFH6LcrhixfL5Y0aqZLxO6fh1CjpCBeOn3W7d0u3WrXUijKy9Ovq1ZmWfu1Ss6YqKm/g0q9ZIqiiEsJT+44nyTpHIJz0y68quAFYzFWvUV0tFiA4v/DkS85xFdnkCG4D7ntYlw8ZP+4nFQRTypeTlxz/GCCDcu6x/v+VUSNGy2+O4AwLRwihzVs1l1TnpeCZx56Trx1hEYrB2TPmSrOWTTUNuOfzT0bIhB8n6gBTtWpV5clHns7g1vakNhmWh4PQumrFSl3CdoojnKau3yAX/7WntjMs7dG8VTN9kTBg0GnEsC/l1DM6yWldT1VhHkIhlGoQLiGINmnWRD7/+Au1ePxh7HiZ/OsUXSKklCOE1qlXWweznnjoSfnxu580b5s2bpYmzRvLj05ZPPXos5o3vEhUqVZFXn7mVV0CDXnFVr9hPR2UnDxpipYFyqdajapq3Ymyw0vHe29+IENeeTMS77q166Rpiyayc/tOLbtPPvhUywN1NWfmHGnRuoUK0gMHPJEhrqZOmpAnt6ISwj8G6KAs7X3VZdKoSUMtA2zlK5TTF49VK1bp4OWg5wdnagMY8Bv+0efqD8sF4+WhSfMmqhge/NIb8vvEyfLz979IzTo1dObhkw8/Ld99+72W7c/jJ0iVqlU0Hgzavvnq25pHvEDgJWuCc/3bkWM1f3jxw4sDhPS3X39Hl+tB2PBbq05NqeqUL9JMCCH5heXr18seR2CH0IvvIWQVCNT4pgIm0ZS2BG0DBPqlTt9RrEiyNKheI+zqzUHnBWDrjp1SOeWogD5ryRLZsHWrVHbkMsOiNaulQpkyUb8RAYIoKn+fNFlatWmps/sn/TxJ5cFTz+zs9FfT5YO3hkrrE1vpIBb8ves8+5u1aCYTnGf/f51+bqLjH/1GTacfwOScrz8fpf5/+WGCPO30kehv0Fegj8aAUr0GdT377cZNGzl+f8gQZu16tXRwyi3jNG7WODJQhH4HbtOmTHfi+V1+csJLKVdWul9wjsop6N87dGofUZgF7XNr1qrhyFGvaB+PNCIP6Dcx8IjZ/6O/+laef+JFlRt+/P4nnZAEhd3/hrwnb7z8poz84htVDiKdmPmPMLBBCVe0aLLKNBiIhEyAATQMtA1+8Q1p5JTDvn37NWxM5ILs8cOY8Zq+eg3rquLVr1yhcH6038AMcTVz5K7lS5ZnUlTCagXljIHBq2+4SmUMgLIs77QDLIWblBSSHdu3y9B3PszUBjAQ+N5bH2TIA+QALF/76YfDtVz+cNLTtEVTRwb6VZ4d+LxaQUBmmDFthtY3Jnw989izMmzoZ+qOvGCg95uvRmv9o76LOHJlwyYNPNsMBoTdE+YIISSvkwjZI5FyB0ik7BFUUfnnvIVyyqkna3+EZzus+5q2bCojho3QvqZNuzZOPyQ69oD+A/013j/feHmIvnejz4M88JnzHrxsyTJd0QErQuB9FuGhj8Q7LMYL0L979dtVnHdq+LfDRDz4jI3thj4QyisD+mRM5vpu9HeqxMInbNo77/cYw4F1ICYLQelqJtQE6XNDoUIQUnRVqZEjvtE8Y1vglFMzpy+FnaHXO3ghR8541pELsPz9N04eC51QSBYuWCQvIK+O3AJ5Z9/evY48tVE++/Bz/W4k7kWfjvJB2bVo3VxluCcffirqOIG7XKFYHfT86/K+Iw/AHfIKJl1Vd+QhL0UlxqWQt3KOHIUxIkyCAsmOXARlIfr36jVraPyTPdoAJthjXMjkAfIeZKYnHnpaLXLhtnrlGmnQqL589N4nmcZwMEZkVoP45svROkbz/djxMnfWPPkiHAfyXcORAZEPrzaDlbdsBTQhhOQHjgfZI7L0q/4fxm2kn+Zyifc6iY+Lvv5aThk2TLepqanqtsVpiM3Ll5fRF10k2/bvV6tJkreBUHf95X3lofsfUeEPyjQ/9Q+Um5i9BiuA1959Vd744DWdpQeB1QbCVJ/rrpBX3npRB+8gjK1dtUbGjBrnCLMnyDOvPinPDnpalY4Q8DCLDjPZHnv2EXln2Fty9fV9dKaj7XaNI2TbFgpg585dqsiCIIxZg81aNpOq1arqLHkIqMbiwAD/+5x2icE9W+DDEnJQaB46eDD9I+zOH2bB3fXAP+X5159Vy4dx33wni/9cIl9++pWc2P5Ezf+Dj9yfrqyb+6feA2HyxttukAGP/9sJr6LO2EQZPPTEALUOxIzFv/+jr3Tt3kVO73qaDPnwdf1GA8BgJgRblMd1f79WXn/vVbn5jr/rdxzw8mSWRz6ty6ny2v9ekX8NuFdn5i1dvFTz6o5r+bIVGqYXWzdvVcsDfJ8CLz4G1AdeEHR25H5vE3uU6f0P3ScNnZeqv910rVOXT+mgJJSTVzn1NmTo6/Lca0+rhejwjz/XWZNPvvS41jcGCr/87Ct9mcLEkYaNG8hTLz8ht955s+zYtkMHIuEXVjaLFy3Rgc6pv05Vq1bEiTLBbFC8lGCwkhBC8hPmewiYpWeWQ8kKm7Zv1+8oYDkUzFacOHu2zF+xQjecL1q9WsqXKS2Na9UK3+EPljw5cOhgZNkTUL96dd0MuJZcuLD6zS7oczCA9fRjz8q1l10v3zvPcwzI4fnvBfrWffv36cScbuedJe9++rbTnzyl/Yd7AiIGwe7tf7f2N02aNlaF1uqVaz37bUzUmj1zdoYwoXyDRWEmGceSF9Cvoo+EhR9kF0w6OrF9W53MhMlQUL5CkWcTqM8NL8GGwS7IPY8+/bBa9333bfo3pTCJB3LVkKGDVUZCn4u4AcLt9+gDai2Awch/3H2bDH5vkPz99r46eAh55v7/3KsTqP7zeH/5579ujwxmwsoQA2NQxP3L8TPonZflgot7OPLaWFmycKn68SrXXTt3SxmnjbnjgrLWC8yIRRyYkGUPvgLUfYWKFdR688jhzMvJow1AoWrnAXIDlKiwUrj7wTvl7Y+HyAMP36+rTmCAsUu3M1QmGjCwnxw6dFiXqoe8CLp0O1NefOM5+UuvC3UAEYO9kPXO6t5VB4AxsOvVZmBR4SdXEUJIXiURskci5Q6Q67KH84f3yrtuuVduu/52VS5hQmxhzyVInV7HedZjYtWShUvk5ttvkvc+e0cecN5F0ce7qVu/rr6//vuxB1UBhnf3RQsWe/bb+IaiO0x0K243rAplgzEYlT2OHNGxGKQRK0IhZ7D6h5LL9OsgaJ8LSxT0sZB1Xhj8rMoHmCyMsYfJEyd7voNjfAag/J5y8n32uWfppCqMQUAeOO/C7rLE6Vs7n9FZ5RKMLWHs4vy/nIvkKhir+eyj4b7jBMCrXKGAxaT6p195Uvtx3IPJYAcOei9ji9UmkE+M/RQL/w4AZLFyFcoJVhLbrpYz7r49/fyc88/OkAeMw+Ab3Lj3v889Km99NESuufEqVbp6jeFgbAdtCWM1f7vpGs1n67attL6vuv5KHQepWbumzHHuh5WoV5uBdSkhhOQ3jifZg3bveYhUp8E80rGjNCxbVjbsOfptIXsQhuR9oHC6b8A9ctmVvdSSYMSnX+kSHl5gpn7denV0SYp3Bv9PNm7YpIKuu84xYNe0eRMdUIJQW6hQSIXr1StXy7rVa3X2Ie6HFQGUd+XDS4+9NehtmTdrnp5Xr1ktgxsEQjM7DsAK86N3P9aBQSg+H37yP2rdZ745AcUjrBDcHD50SPbu3ZdpsAlLezgZceJIt7Js266NLguL7yhAeMcyI5gZt2FDqsydPU9ee+F1tSKE1eD6des1PKQZ91SrXtXZqulLxYf/+1g+fv8TXU4Ws/r8BrngF0um1G9YXy1LMPB4cqf2OhiLgTikG8uHoFxhHYl04dtSWF4Fg5nxxAUO7D/gbBnrGS8/e53f9QlOuRcqFOx3DKvNlStW6qxSLB+MFzjUO8La5ryEnHVuVxXusVwKyhH1tmP7Tn1RqeO81GBAGFYKlatWUusLvOhghiusqHc7L0KwNtnmdG4YNMQMylnTZ+mLJq4RQkh+on2TpnJmm7a6lQ0vh58Vlq1bqx95X7J2rX7kvVHNmlKqeDENs0XdetKxWfO4hOuTGjXWpVmmLfxTZy1i8hE2HMMN17JjAWqDfqlwkSJy+TV/lTvvv0Nn1WOlAyiBMo0ThUkukqz9CCzeMLCFMLA0qRsMRDVo1ECtE9u2b6uz3rdt3erZb2MAsl6DjGGi/0K/FE3GwYDRG6+8qUu9QomFJdhgXYFvTWJgD/e7J1WBmH2uU96QsU7repoOvGFDnwi5DDIAlJ0//zBBXnn2VRk/9kfZuHGTDvQBrB6BlReQ/+pOn4qlyPANTSjndu/crTKdnziAQTws697x1JPVCqFy1craV2MpNchXGMD0KlfIHPDrjuvAvgN6jydOIvCNUix7ZoNzpAMyX1IomOwBGWf1qrXS6fRTpF3Hk1QZCxlsi1NOKP+u3bvqahCw8MSgJqw9EQfkKMi9uAYFOQZ3Tz2js94LSxHIeihrP1kPdUYIIfmJRMgeiZY7QK7KHs4fxgVuu+sWnVQM5d0n7w/Tfs4P+EGf+rHjD5Z9UPAZizwD5IMGjepp/4h+G9aRu3bt0iXMvfptTJyp5vQ3dph4B84UjzXhCfIJFGHvvfm+XHjJBTL4/dfk9K6ny0tPv6KrMmFyMt6fM1ndBelznfQjn5jAA4UZJl7BmhLjM6tWrvZ8B9+zd5/KKxjjqdugrq5ugA2T3/HdcaxyBWUmJoD7AeVhtHECr3LdvXu3KiwxaRoTrLBSBPKOe44c9h/zgPyzd8+eTP03JmqhLNIVvMFkD8gYW7duUwUmJlAhLfiED8YrfMdwHHkJywVjIhryA7kX4ziYJAVLUKxYhvEcvzaDOKON6RBCSF7keJI9QuYh7d5rD6S77F0n8dGqQgUp4XTuphxh9RUpUwdzZPYQD4yIYJe4fQ/AWaY6IjkCZsRjqaxLr+yl1o8rHIFvr/PjhKLoSFp6baEOsEFoxIDQAw/fp0Jd/3v/I598MMwRRDMKwBBesemxcw8w1QhhrmWblioIX3pFL+l8eidVft7z77t0GdOXHcHsuf++oINObjcoOw1Y9guKT8xsg2ILQt8d9/3DEfC26IAnBt3M0msGfGOoVOnSajGhiskwGMTDbDwIkVD+AaTfDE7iesh5QOLbDJiRifRigAtCKGbDmaXcYFEJpSxm+8Ea4a3X3tFlRSBg2y8cXqTfX8TZhx0ckAa8dCA88zsw6cL3JSBUHz58SBWz8cSFgTm8PODbCAjbAKtGWKZWcq4XK1bcsw3446TJSjyUyumC/1EwQIhnBNIMtG3gn7O328zRYBBfmg6YYrARg6jnX3SeWnvA+pcQQo5HGtaoKW0aNFThvEbFirqkCoT3quXLS8nwd5/jBQJ5jQoVdQmV6YsW6oZjhJmogUID+jUM1nQ+o5POMMeg3MoVqyJKKtPXmEEl9B0XXfYXue3uW/Tbjffc9i9dpsutEEOfov2Hs6EvBmlHHNnF+XP32xiIw/etM4Q54Xdpd3JmGQeDWRqWky5YMWLgDxZ76CsxuHfjrdfrUm179+yTE9u1yTCpCgTpczGrH/k3/SDytn/fAf1mI9xgfYn+HXk44+zT5Ypr/ioVKpXX/hOyA/xgsA4Twb4dOUaVi1DEYkm2aOA+d1+tZeeEC4sM4FWuGISMJy6UCZSDG9auV6tLU8fYQ/kL6xYM1pmyc7cBPzRdFlhRwpQhQPmg/WBw2AlU3dLzc1TuMGHADfHiz6vNoPztsAkh5HghJ+QOoLKHE15uyB6YxIJlNM+94By58trL9dMpmzZu0Xdq7Wvw/Hc2LLEKoMDr+383qqyA5UMfvKu/Tip2o/2C04+YfgVyB8Lx6rehULzp//pmCBOTjtzxYMKUAWnD5O7yFStIp9NO0ZUTLr+mt64IgWVWq1StHBmLMATtcyGP4T4jf8HCEtaJRZPTlzn3egcv7pQjVqOCfIJ7Ed6LT72i4ytQ1mESciwCjRN4lCtW6Xr+iZd0HAirUmFJVzvfbvBpHSiCFy9cqspRA8oUq1Ltc+S5SpUqpo95eLQBP+w4cYwxIDsZSK8Zw0G4OMfy9sgPjjGuZPyHHHf48WszkBGj5ZEQQgoqOSp7JHDcw+lD0h/S7r150mf3OokPfENy/e7dGcpz49698sECLEmRkV/Xr5ff1q1D/6yY/Yd//implkUmQJgIG0TqiOQI+HA4lp/AUl7Tp0zXGX1YbgQDTlAEQkmHpT2hJMSMMAyqQfDF8iSYNYYlsvDdn1hA8MJsOyytim8MnHthdxXCMICHGfkQzjAQdPnVvXXZVygO3W4QSg3m2wJYIjTdWiBNrfsQD77HhGsYtMPseAOsMmGhgBl/+I4U/GN5ESgV8R0HzKpH3hHWoj8X6cw2LDGKZTswYw4z7hEGZiG2PrG15gECOSwcMahlwOAehHa8jMBSFYpglB3AiwBM13EOBS/W2wYQWrHECV6AsFQIZvhhGTUMbGKWPywuvIBgu37tBs+4vMDvCX6hAIYFxOKFizUuvADBagDpRr3iGwxebQBgoBIvGDpD05Hj8V0FCPvmm6dYOg1L+1VyXgzw7QW8GJhyLF26lKelqxeFQoV0KV/UE+4569yz1HoCL1bmu1eEEHK8gVmERaHASrB8hG8zQDg/pXkL3XAc7yzFIKCPwsAZVkGY9PNvsseRAatXr6YTlKAENEu/Y7n1AwcOap+LZdROan+iLjUKxRj6plgDSaBU6ZKe/TaUowjfDnPl8pWaJreMY+QI9J/FS5bQfhfLvmIAygxCYYCtdJlSai2KbxpF+vyAfS6UjQhr3ux52l9i6TV8sxOz7vEta/S56HsxuQtLlKavqpDxA//II+QWLFd/yV97RlY3AOjP0V4Qty2zQZaCRQQUrZA/cA3yIPpy9L+2bGMDucAvLi8wYAeZr0xKWRn5xSi1FEW5YmLZJx98pjIWJrBhhQivNpAexgmRPOAzApDJpvw2Tb+hjQFnfB9cl7hzZDh8uwpphHyEb1fWcPxCGRwErAriK+sl+DdHCCH5gZySO0DllNyRPTBJecXSFars+nXCb7qsecVK5XWSMiYhoR/Zvm2HLHXevTEWgJUXNqxbL+f95VyVCbC60caN/haYBvQTFStW8Oy3Dx8+kilMjGVAFrDd0L8iDQBjBEjr5o2bZJ3jT8c8nH5RFV7Ohv4K8hBkB3NPkD4Xq0fhfkya+tORfXAdY0JLFy3TSeDoY73ewd196Y7tOzTuc3p00zyYd3SUA5SRSBvCwWZAmFiVIZ5xAuRtk1MGUDjje5OdnHLFuIrJsxfwe0rnjo5MsUHGjf5e5QrEhW9FwlK0lVNGDZo0cMqpjGcbcOcB9ZDilCm+mYkVrGBhivEPTL7zHcNx2kFMnJ8VZAyvNgO5iBBCjkdyVPZI4LhHukWls6Xv0zushJ2TuLilZUu1puxRt660LJ++jn4zp7IvcM6LOp1s3xYtpKgjJIELHTdcw/crcQyKONfgp5jj98J69aRFOAyEhTAR9s1OHIVyoFGSo0DxiA98P/HQUzrAhm/2QCiCcPTp0OHS5+JrdBkPKNXwO4HFQd8+N8vVvf6mA0GwXEx2LYPiBWbdnX3e2Srs/XfAE3LlRVertQIEcVhxwprhrxdcqR9sx/KpO7fvzOAGKwcswWaA0AYLUKTnqkuulUvP+6sMuPchadi4oQ4IIo67b7tP1q5eG74jffYeZh/CCvOV5wbJ5Rf2kZuuukWXbcOH5jFLEH4wMIfByX/+/W75W+8bZMqvU+Wc87vpYOMFF5+vwuc9TtjIA5aAwxJkNshrizYt9NtHf7/mVi1bCMYA+ccSahDGb7n2//S7RwCCML71gLzjI+rI98D+j+v3J07ufLLvwxkvIrAm9YrLDwzQ/vXqy/TFBrM2ERfyimXO7nrwTk0DLF+92gAoUaKEfssLy808cGc/LZcOp7SXF596Wa659Dp56tFnZOeOXXLeheeqAhPtBeU4Y+oMueTyizN9d8MPvHzAghdLw7756ltyrRM2ymze7PnO45vPbEIIyW+grzt44IB8+O7H8u+7B8jXn490+tULpFmrpmoR0Pak1tp/oy+BtR5kdAzIDfvgU+3r8W0pLOGF2f2hsAVANCArePXbmKTlDhP97ZRJUzLJOPYqBRh0OvPsM+Sdwe9K7wuukMv/0kdXNMAyYODOm++W5x9/QftAQ5A+F+UCMHh23V9vlNv73qmyBZZCw1KlGAAc/fUY7efxbU988xuDmTaIBytWfPPlaO1zP/zfR2qBACA/YfAPcgWWcDMDhpB5zuh6mq4o8a/bH5Ar/nKVDH3nI+nR8zxd0t2PEiWL+8blBybCXdv3al0i7ZZrb4vIgUWKFNbvTGLZOb82ADCIZ/IAmQD1gHTff8eDcsMVN8m7b76vq4RAsfj1FyPlyp5Xyx033an3nnfReaoMDoJfm3HLeoQQQvIHeLeHQgzvqv/518OqmOvd5zKdpIRxA0ykvuOmu7RvwjcgMeaBCbrPDHxe++xHHnxM+yhY2gehtuPPq9/esnlzpjCh+Hr2vxndsByqkQuwh1IR4wcP3f+IjnkgvF8n/C6X/PVi5/16piO3/F2+GPZl5F0dxOpzMdHYgM/H4DrGhPCO37Z9G13aNcg7OBSOdRvUkVefe83pi/vKpF9+DV9Jl5l27tihMg0UheZWTCKDUjOecQKUA1ZvKFK4sDx4579V3vKycLXBPa1ObKmWiVguFrIdyu6FJ1+SDp066IoYmCTn1waAnYffJvwmPS+7SNONev2/G+6Q7779Xho3b+w5hoM4TD3Gok7d2p5tRieGE0IIybMk/W3yD1iPxx/0J1m8/mzb08NHhOR/tq5OlZQalcJnmYHwhdl127du0yVPMAsdS4lgZp25jll7sKSDAAqFWPkK6d+JxAwxCO8QpLG2/uEjh9UvvhkFq4JNTrj4RiQG9zArH/GYc7wkLJj7p97TqHFDtaiE5QFmOCIMnMPiEvG53bCsho3Jw5yZc9SSEi8PsITAt6CwlBuWJanvCLTu70VB4MOSKrDIwMAeltjADDkAJd9rLw7WpUWhWMU3iSA4QtiHoIk4ofxEGWDGYKNmzr1OGMgX7oVVAcoI/mAxAgUi8p5ctKhaW2CQ7cjhIxrufiedKNNtTlmi7DC7EdYMSPuGtRs0LAwUQvEJd1PG8IeBW5wjTAjYXnGhvNI/sF9Blz5xg0E3WHegDKtUrSL1G9XLUMZ+bQBlhVmX69as1/YCaw/UISxeYKGKuqpRs4aWP8JeuCDdOhrljMFShAtrEdwLhSheqhAPXlpQPihHfA+qYqUKunwvvuGFNoM2hxmeeGFAWgghhOQtYskeeJ7DcgDPfUyOMrKBAVaFSxanL9GFPtDpMLT/2bd3f6QvweQYDGRh5jv6C1zHigumD0b/gPshf5g+2avfxqx5O0z0T7C4cMs47iVNYTkIKz6svIDvWmJQD30XwluyaInjliK1atfKdF+0Phez8jFQ2eWcLirLwEKhUdOGGj6A3LLM6eMx4Ih+E986wsQnuy+FjAJ/kCEw0x/WEFhqDAo+KPRQRrAYKOHkHeebHD+m/GFhgH4Weww4Iu8Iz5Zt3OWK6+648I1xLHNr6gVl7wZh4D74qePkFZPj7D7dqw1gj7Ky84C0a7rn/akyUYPGDVRugIyBwUvILiUduQLLw0HWOyo3lVY5ypZPISeiPUHBjNU/IMu62wwsPQghhOQtYskdYNvW7WqNh/6huNPnVapcSZcKB3DDtyoxOQXvnZhUhNWP0K/CHe/X6EPQ1+O66XfRt6I/Mn2web/FuAr6Fbwbu/ttvNNDBrLDxN7tZsYlbNCHLZi3QFcKwHgHvomN8QrcizjQbyNet2LMr89FemdMmylvv/aOXHfz39Qv7kWfaeQyr3dw5Msek1B/jnyDyVe4pv22Q7VqVbUvhYyAsQ7IRljpwJQXCDJO4C5X5GfenPlSqmRJKeuECcUlxoog0+AeyAHuMkAYkLOWLlmm542aNMrgD9e92gDkGIRp8oCxMoy7mHRjfAWTySAf+I3hQNZA20Obg6xhy1GQkZA3xI+4dMUOV5txj38RQgg59kD2WLhouR4nXTv5+4xTeBLIcyeeET4iJP8TRGgnmYEQD0UlBjGvvekaCoeEEEJIQCh7ZA2jqOze4xw5+7yzMg2yEUIIISQzlDuyBpRjRlH5f3ffKo2bNQ5fIYQQQkg0bEWlmnqZV/dE7wkhhBBCCCGEEEIIIYQQQgghxAtaVBISEM4uJIQQQkhuQtmDEEIIIbkF5Q5CCCGE5Ca0qCSEEEIIIYQQQgghhBBCCCGEHFNCkpaGf1hUXdS0MoHnxzPLl66Q63rfIL3O7a3b7X3v1I+OE0IIIYQQQgghhBBCCCGEEEKgqExKSjeBxB4k+vw4BB/RvvvWe+WU0zrK8G+HyYcj3pfKVSrJgPseCqysfOPlIVRuEkIIIYQQQgghhBBCCCGEkAKLWlT6b44PT3ezxbh+HLJ/334ZNeIbqV6zuvS+qre6JRdNlh49z5c1q9bIxJ8nqVs0oJycM2te+IwQQgghhBBCCCGEEEIIIYSQgkdIzR/V+tG1N5aR2bl+HLJu7XpZ/OdiadGqmZRNKRN2FalTr44qL2dMnSGp61PVWnJg/8dVsQnFpDnHNVheQqmJ7YYr+qqFJvzhullKFhaXANeMm+1u/GP52X/c+M/I9eefeDGyJK1tsekO3502427CJ4QQQgghhBBCCCGEEEIIISQ7hPBlybQ0/V+tICP7sFWk/mX1OombMmXLyCNPPaRKTWxvfTREmjZvIs8MfE4VoM8OelqXk73pH331O5gvPvmSdO/RTd36D+wnY0aNy6RMvPvBO/W+0qVLybIly+X5wc/J9bdcF7HwhEIS4QMsU4tw/pgyXb4dOVZefW6Q7Ny+I0O8hBBCCCGEEEIIIYQQQgghhGSXUNgGMt040mefnesk+xgrTXzzsk692mFXkbmz58mOHTulQ6cOem6sNjemblLlIyhVprSUTSmrxwDfyixWrKhUr1Et7HI0fCgnr+x5tTzab6C6b1i3XipWqqBx4Jubo74cre6EEEIIIYQQQgghhBBCCCGEZJcQ7B79NuDlbjbg5W6245Gq1apIg8YN9BuTZllVsHzpcrVgbNOujRRJTg675i2MZabZYD2JDRaW4O3X3oksCUsIIYQQQgghhBBCCCGEEEJIdshgUenegJe72YCXu9mOR5KLJkuPnuerUnLYB8PUDYq9USO+UWvHzqd3UotGWDZuWJ8qe/fuk21bt+nyqgZz3QCLSFhG/vrLb7rcq6F5y2a6nOvkSZP13FaGIh1B8Qr/z3l/Ro7bnNRal6BF+k2aCSGEEEIIIYQQQgghhBBCCMkOIf2+ZJqkf2cywfvjFSj28E1HKP56ndtbl1MFT7/8hJRNKZNBmXnDFX3l2f8+r9cN7utQQOK7lVAmYglWhInvUGIZ2Dv+dbt+lxJuWLIVVpE9LjovHFIwkCZ3+E889JQcOHBALShxjnRAmXrXA/9U/4QQQgghhBBCCCGEEEIIIYRkh6Rrfv8uDdaPUCsmev/8SWc6/xNSMNi6OlVSahy1dCWEEEIIyUkoexBCCCEkt6DcQQghhJDcBLLHwkXL9TgE80e1fsyBPSGEEEIIIYQQQgghhBBCCCGEeBFS+8ck2EAmObv0faLOCSGEEEIIIYQQQgghhBBCCCHEi1AaFmlV68d0S8hEnhNCCCGEEEIIIYQQQgghhBBCiBcht91jos8JIYQQQgghhBBCCCGEEEIIIcRNSI0fHYz9Y6LPCSGEEEIIIYQQQgghhBBCCCHETUg/J+lgLCETfU4IIYQQQgghhBBCCCGEEEIIIW5C+l3JNFhCJn5PCCGEEEIIIYQQQgghhBBCCCFehJLE+UuCJWR4n8BzQgghhBBCCCGEEEIIIYQQQgjxIpQmsIC0tgSeE0IIIYQQQgghhBBCCCGEEEKIFyG1gYQ1ZHifyHNCiD/Ll66Q998aGj7L+2zbul3eeHmI7N+3P+ySkVFfjpZe5/aObDOmzQxfCQbCRfiI51iBuG/ve2ckDwP7P+6bXwPyHW9ebez70SYevKt/QsoAYV3X+4ZIXlC2schuXnAvwsgusdqaH7jH5Bd5RxkAd73iGG5Iq1cdG//ZKYtYjB/3YyR9QUH+ElG+hJDjF8gd8T57jiVZ7Q+CkN0+L9EEyWui+lk/kIbhH3+hx1npp4CdRuQF/WxeKOdEl92xaD+oG9QR6iVR8mJ2ywVpgMxkZKtEYvJLCMm/4DecU/14ToBnYpAxAIN5Brr7gyDyll8/YsI0767xpCdRID7UW3aewe58JLIPjofs9nOGRJRJvCAuI5fF2zZtcE8i5bFj1T8HrQO7zhOddz9MPPY4FEBac+oZaLePnIzHi+zG51deiSCr7zAkbxASYwEZ3ifynBByfIAOas3K1TL822GRrc1JrcNX8xctWjWTD0e8r3moWKmCfDfmh/CVnKdOvdry3+celbIpZcIu2aNr966aD+RnY+qmHBfOjjXFiheXZwc9rXm+41+3y9B3PowITna9vjTkeS3j4sWLya6du2Td2vXqx7B86XJZs2pN+CzvcNM/+kqPi84LnxFCCCF5m+SiydLv0QfyrUyYV0m0vJgdJv48Sa6/+W8R2YoQQvIz6K/Qb6H/CgreM0eN+Cam8iQe7HfXNu3ayLtD3gtfyT8M+2CY9g/IAza+x2aPrLRNw/Esj+VW3ufPXaC/1XeGvaVyGokOy4v4EQrvCSHHECiQMOvOzDiD4s+Aa2YWmpmxgj38m9knth8zcwjuxqLOnuXs5RfXTNz2LC07jFefG6RubuBn9+49cm3fa8IuR8E1zGYxID6jLMOxSceUX6fKMwOfkzGjxskNV/T19GPSZecf7jg26XTPxvErF9yD8Oy8etGhUwdVwAKvMkKYb7/2jjzab6CGCbzihJtX/brvRxxmRhQIkn93nr2AcAYhYM3qtXpuh+uXFuCVFzd2WJMnTQ67Zpxlhz3CNGUdLVz4HXDfQ9oWbr7mVs0b7kP+/e7xok69Orrfu3ef7v04p0c3+WX8hPBZ+swu5KPnZReFXTJi2hrSYf+uUB/DP/o8kkbkEfj5NyAvdn7MOfy525s9Mwx+3HERQkhQ3H0Jjs3zyu5XsIcfXIc/+5rdt5lnvPtZDbfnn3gxco+JF884r+ccMOmAu5/sAey+xKTfT+aw/ZrnbLQ+z+/5jnRuWLchkm4TPvDKj8kvwrDLzuCXV9vdpAVxIb1ItwkfYcMPNuTJCztfJq92WrHZ+fDCr65sd+wn/DgpUxpteSBIGWPzSo8dl187xDWTR4AyMWHaMoqNV1m7sdPt1X686tl9D/CLK2gbM+A+Iy9Gy79XGkCQcrHDNXlE2nCPSTv8mHIw9W2HbdLuDsvOL67Z99jp9wJliPvhD/792oI7zdjsMoBfd5x2GzP58cq3lz9CSGzwW8Xvzfym7N+P/Vszv2v3s8Lvt2eeB9jM79zrtwu8nlE2iNfIEnb8fv4NTZo1VsWcF17pRjrccogfzVs20wm5IFqZ2GnE3jwPTXmacrLjs8sJG9IFt1hjM8bNnR4DwsBEaS/sOO1nuB2+Xb9B24GNHZbdz+F+O50I28QPd3MP7rcJUiZ+abHza7dFr3Zr6gn+sR3YfzQ8u216hQk33Is82eVqMPKYHQfuR15MPuBm8gB3lLs7Hjde5RY0DmCXoSlXu86NO+5x1wHiQV7hx6QP7jkliwKv+5GOF598SeP0Kyc38AO/dnxwQ5rN/fa5V3sx4Lo9hjZm5Fj1b0DY9jnAPSZ+u73AL8rCXLPvs8s72viwqXtT/u469iovu1y92hE2jBubtMHdTo8Jxw+kA/fgNxQrHneajZvxa+KEO+7DNXcYCxcs8kyb3c7gz0/md5fZ8UQoYviYU3tCjlPMgz/WA9Mw5bep8shTD+nMOSj+8KDDNmzoZ/LWR0N0FhosqgCEvnIVyunsEzB7xpzITLUtm7bofZiVgutww0w2zHhGOjDbz4SHWW14qEKoRtzq1vN8tSKEOyzSYJlm3L2Ezbmz50mjpo3imtmF9C2cvzAyS7D9Ke3knn53Sfce3TRtmO2Eh/GMqTMifmzrRpN/uAOk8/X3Bmlax44aq26Iw6tcwOyZc6XPdVfGnJEGoRbKSr8yQvldf8t10n9gP62baHF61a/7fpug+bfz7AfSj/LGSw5AvCaNeOnxSku0vBhwPvGnSZH2FIRY4WI2PsoJbQF1inaMGaRQtMI/4kKc7rS4gVUkyszM7p8za55c2fNq7eghQIA9e/ZKsWLFZNPGTZHwMLOreq0aWr5eeP2uwN49e2Tzps3qDqtOCEAodz//hs6nd1JlOPxiwzHc7Bmo7naKtNq/n+NxZiQhxBvzkmeec9EI0peCH5y+B30h/Lmt1U3fhn7D61kNi3XICJAVAM7R7xQrVjRbsgeeg17ykRdeso9Xn2eH1/2CcyIDjvbzHfkbOOAJTbf9rMfmlR9gytk9YzhaXr36DjzrkV6k2/QLSDv8oD9A/+GWN73KCfFicMH0McgH/PjJqn55c4cDi7pTz+yUKY2GoGVsl6sN+nPEAT//eWJAhklGfjJ0EBklVj8dpP0Au55BUNkcBGlj0fDLv1cagpYLsH/fqDvIzrjnrgf+KV9/PlLbpCkH1DdkKAA/SAvkaNOu7LAy5NcJA+WJY2xGLo1Gdp5Jpgy8fhde7RybCcNYjcKfaffIdzzvQIQUNPDbwWCrPdAdDfMejt8P3tXMc8P+vZr+0n5WNG3exLefxW8YbnZf6PXbNYO9xq/9jPIiSN9kOOvcs7QfcA8o+z1bvPoRPyCTmXdTd5lE68/N8xB95sP3P6LPTbufAH6ym9fYDIA/u+zcz3MDnouoZygj3DKpV11HG/sI2g4MyFvQfs6Ae6KNUSA/8YxX2Xj1n8Cr3QJ7rKpIsnf/4hemn8zpxsSBvLz9+v/UzeTB/CbByC9GReKx5TZDtHILEkeQdmV+e8BdB15yFdxzShb1ux/pgDyCOIOsMIFwvX67AL8NjGUB7HGO8PzaC8B1/CbMGNqZZ5+h7pE25dTROT3O0WMD7olHrkaag7yjAbsNe8mGZVPKZiivbVu3xWxHCKtwkcIZ5Dyv+o8G0rtowSL1jzo0ciFwp9nrtx2rDOwwGjVp6Jm2DM9Mp269ZH6k6Xge7wtFPiWZU3tCjlPM8pHYTEcTDXRy6CzQkZoHEQb2Op/RSd1t8KCEMgPAz4hPv4zMtsAxHvQAQiHcMKMInRnCwb3oFE2nC0H0119+01lJtl+4Fy9RXIVBAAs13JsIqlarInucDg9Cqh/owPDgN4IFOlZ0WMDOP5RKxh/SWL5iehqjlUuHU9prp+aFrdCCMI+68CsjN9Hi9KrfaATNv51nNxjIQTowq+ri3j0jeYbAYmbt2Gm0iZYXg7t9orxiESRcG6QVnb/JL+JCnF73oNO/+9Z7NVyUn/3SZy+fY7sXLVZUunQ7U9MFICAZha4f7t8VwMCaEf7QvmvVrqnHwMu/AfnBvWhj2HAMN5QlXuyM4GQT5PdDCDk+wbMPoC+zX2C9CNKXAiwjbvott7W66duiPavhhmcf5A48a1u2aZFt2cPd/0QDfhCGLfu4cYdn8gH/9vO9eo1qkTzbz/pocoJdzjax8hqt7zCgj8DgMOQWxB+rnwaZ462tx359cdC6ikXQMnb3oTZmdjH6+pXLV0bqM4gMHU1GidVPx2o/wK5nxO0n68SSIfzaWDT88u+VhnjKxf59Y2DIyFju8jfg+YPZ8fDjbpMmLGDnFwSRS22y+0xylwHwa+eQCT8b+lkG5UM0GY2Q4w38dhb/uVh27Nipv61Y2O/h5vnj/r0a7GeF328UePWFXr/daM8oL4L2TQATsDBA7VZuREt3NOwxCQDFJnCXSbT+3DwPoRQ45bSOes3uJ6I9J934lZ37eW6D9GCgHjKmUWT71TXC9xv7CNoODPH0cwa/PjMa0dJsQH79+k8/GS7aWBWIFqafzOnGxIF2i3ESc4+7rC7tc2kkLfhNQWllt+9o5RYkjiDtKtZvL4i8bHC3DZMm5ClInNHuj4dov12UM8akgD02FUvmt0GbxO8O49BoLxgnQ57cxCNXZ06z//iw3YaDPHeDtCODLU+CeOof6e19VfozFWHUqVvLMx6/33asMnCnNasyP46P5/G+kH5XEv9yYk/IcQweWtVrVtfNvETnFJiJAgWM2dCZoNNB54RzzM7AAxFASQMhGsor+AGtTmwVUeJgsxU5scDDNYiwbYMHPmaZQEjBg9t+gUgkXuUSC6PQwiysUSO+iXTWQcsoK3HmFOYblRAwjXUM8vPO4P/pzDtcQ3r9yKm85FS4aONo65gdtXzZShXmgoDfJ2ZMmXZoCxdu/H5XfgTxj0F7CGfYcAxQJpgNhxlbmKVsC7+59fshhOQ/zMs/+jL7Je5YgnTg2YeX5X179kZe7rIje8SLl+yTaBKZnyB9BwYe0Ec8P/g59Yc+P6fIzbryA30d5E3Ej37eb3AkXoKUdVbaj5esEySuRJJIeatylUoRCwJskEPMAI4N5GfjJ5ZFB4hHLs1pvNo50o98YNDKrJITTUYj5HgDA6oNGjeQ0qVLRQbUcwqv36hfX+j12wXxPqPiAWFhFQm3VV1W+lC/SbbHkqyWHZSssNj6YtiIDEuZZpWckklyaozCq//E5JrsyHBB++TcILvllp3fZG7LVbkBnqlQLK5YtiKiYMyKzG8Unnj/Qhm520dOydVeBKnjrLSjvFz/2Unb8T7eF0qC6aP+y4E9IccxGJiDGXsQ038/0LnAHN0I1l5AUYg1yN1+0OngGoACBJ2cAR0DhEXMCsEMu2VLlmdY4gHAHbPdMGsEoIPDuRsMOMLdHrjBg9Q8TLHHCzzSh3TaoPNBp2W+nWiDh/IoS1FoL3kSBL9yCQrSBlN8vGj4lZGb7MZpk93825gZmKgLCMWYnYM8IWwo6LwIkhf4wf0mjXgRNGzW5VTTLYmxzIFpO/GWEX47EJrMUgm4D78JpN8P3HPT/92oL0MmbdGAf9T1J+8PiygK/Yj2u/IiiH8oSrG0AzZ7UgMEFCxvgvx7fWsz2u+HEHJ8gucCXogSOaiFvs88s/EsxjPJLdfEelbj2frNV99qP4Znm1+/CvcgsoeffBRN5rBlHzfu8Ew+gg76+OUnGtHyGqTvwAxgzOrFTHWk2ytur3Iys3SNf0zqwbGpKzd+eXOHE4vsljH6OrzwA792YRNNRrEJ2q9Haz9uEJ6XrBOvDJEd/NIQtFxs0MaAqTM/UD+27BqEoHKpDdqc3Y7ifSZ5/S782rkBz9T2Hds596TPvI8loxFyvIDfAgZUs6P0c/9evfD7jcbqC+3fblaeUfFydveu+k43z3nGg1jPluwQb3/uJpbsZpOositT1ruug459BCnPWP2cOUd5Tf51ih779ZnRCJJmv/4ziAznR9A+ORHY5Yj8QRFvy21ZKTeb7LareOWq7Mqi2b3fEO23i7BQLihX7HGelfaCOFAesPJGut3EK1cjbX7vLdEIUsdZbUfx1j/Si3QDlDmMG7yMivx+2/GUQSJk/uN1vC+Ulm7+6PyfA3tCSLaAsI+lBczSFjAdd4OHF8zFjR8zYxDm5FiWCG4QljGDA+5maSV8p+C0Lqc6D9syOovZ+MWGgT649+5zaWRJCTyoIVS6QceJF3UIMeZ+CH9IF9JfwulQYeKPjzvjJQGgU8CyBfCL9eqxZILpkJEPxI/7ER/uhT9gFG5B8CuXeMCLBvKFDsirjAA6fbijbrISp32/TXbz7wZLHGDdewg5UMohjbAMgMBjiDcvXmk02O0Pg3qm7QQJF20PIH1oK0g7BBf4x31ol7FehHEdgnTQ5RLQBuvWrxOx9PHD63cVjSD+kV/8TpBek3ezTATKFr8L4w68fj+EEJJT4PmNPhzPHPSJ1/a9JnwlI9Ge1XgJxItc3fp19RzPtOzIHl7ykZ/M4SX7ALvPc4cXLZ9e+OUnGtHy6td3oBxRxrDiwgCEnd+g5QR5C9aBJnyUCSb32P2MjV/e3OGY/txOoz0okd0yRl9n2pdfu7CJJqPYxOqng7QfN36yTrwyRHbwS0PQcrFBXd92162R8sdmT1A0QE61ww5ibYj25SeX+oE4svNM8vpd+LVz5NOcY5AJ98I/zpFPt4xGCMka9u/VLBNq4/cbxW/Sqy/0+u1m5RkVL3he4pMru3bt1nO/dINo/UgQ4u3PvfB7TiJse2wm3rLDNfgxeUbaUC4I16uuvfomr7GPaOVpiNbPmUn2cIeFWsvWzdXdr8+0cZdJkDTjHq/+06/dBsEvzJwAfTL6Zr/8BSm3aMTbrtx1EERetsNDuWdHFs3q/fZSzigjTHCK9tvFswFKNDPOE6S9mHvNGJopK9yH+93EK1cj/CDvaG6C1HFW21G8cjXSgXTDf7Tnpd9vO54yyI7Mf7yP9yVdPWlsmho/Qq+Y4P0LHXJuCSJCcputq1MlpUal8BkhhCQGCGqDXng9w3dECSEEHGvZAy9Kv4yfIFff0CfsQgghxw4+kwjJWTjmQQgBUATCksutnCQ5D8oexh/ZXSEHkyBgHQjF2/EOxtxgxICJEl7KyayQqHoi6bLHwkXp1q76jUrd8GeOE3ROCCGEEH8w+xEztWBNSSUlIYQQQgghhBBCyPEFrAhhTQgrOijUsgoUaMYSkErKxAFlp20pDovKeCxySTCSrpo0Ji2ggWTc+xc7nOX8T0jBgLMLCSGEEJKbUPYghBBCSG5BuYMQQgghuUkGi0poFKFUzIk9IYQQQgghhBBCCCGEEEIIIYR4EYL5Iywgc2JPCCGEEEIIIYQQQgghhBBCCCFehCT8Tcn0vePiuc/adUIIIYQQQgghhBBCCCGEEEII8SKUbgIJ80fLFDLTHgf2uXuPA/s8vCeEEEIIIYQQQgghhBBCCCGEEA9Coh+VVBPIxO8JIYQQQgghhBBCCCGEEEIIIcSDUPoO1o+whAzvM5wD+9zaYl0nhPiyfOkKef+toeGzjIz6crTMmDYzfBYfuA/3g/379svA/o9HwsK+17m95Y2Xh+hm/AVh29bteg/CtPHLhztuP3Avwkg0wz/+QtN8rPErN0IIISS3yak+NydAOh+8q39cfTn6W8g52K7rfUOu5TVaXw9Zy6QJW1blOxvEg/hyWs5B+Lf3vTOSdsh1seQZWw7NComUm7IjT4PcKudEEU/Z5bW85beyJoQEI5HP9NzCrx/Lif7ci+z2ozkN6tKM87if3XALIisEBeGZ8j4WZWLGlCBPjh/3Y9g1e9jlFxT7d5QV+RhkpV35/X6RBr+xzFj4hZmXQbl51RfyYdpnTr53+MWPsrTl9Jz6jQSpb/h5/okXM9QrjuEWrVzwu8qpciP5kxCMH9Pw5xxEtgznWb9OCDm2JBdNln6PPiBtTmqtncTkSZPlrY+GyE3/6Ktbj4vOC/tMPHbchBBCCCHxUKdebfnvc49K2ZQyYZfYFCteXJ4d9LQM/3aY3PGv22XoOx/miYGQ/gP7aZoggw0b+lm+eiFv0aqZfDjifU1/xUoV5LsxP4SvEEIIIccXpj+HrIEB9vykbEkU0cZ54IZr8JNdoIQZNeIblZ2wzZg6I27lXF4ku+NkWZGPSc7gfu8YO2ps+EruMOyDYXL9zX/T+LHl5PhuLKpWq6L7dWvX6x7guELFCtpmCQlKCEaQav+YA3tCSHDMbBzMxFk4f2HYNeMsGTM7DRv8Y1aLPXsHs2we7TdQ3n7tnYhfMwvs3SHvyZhR4+SGK/rqTBt75opXHADXETbcX31ukLp5sXfPHr3Pfb9t1Yg4cR0b0m7P9pn2+7TINb+ZZXDHfQacIww7jciDW3jFdXv2G+4xcSCdJt1e9wLbjylnO1/YI13w5w5v5fJVMuC+h7Tcb77mVr3X9oPNlAOuIRxzzeQPx3DDfQbjbvwB7NEeEK9dTga4wT/ygFlN8I8w4Y777DZkwrbLBO4mLoB74B8bju3w4UYIISTvYj//vZ7ddj+DY1yDf/RHpk/y6otsN/g3+PVbxg3X3aD/QX8L4Nf0ce6w/ahTr47u9+7dl6Hvtfs2hAkZAfl3h+uVPtxn0mDKDG7uvt4PDCo1bd5Ej+HPSz6J1Tfbafz685EZ0gISWQduOnTqIGtWrtZjxGfKzZQpwnPLoXaZueUZgx2WLW8iPJNWgDIx+YwVLvKDdCA9phzsMvBLix3uww8+Jrt37wlf8Y/TLkfEBfdodWjK2g7PrkMvvwgTccIN9+Be4Fd2btxpNHi1IT85F9dxjHRgm/Lr1Ji/S6+ywLlJC/IHP88MfC7ynoK0+uWXEJJ/sZ8h+G3jt26ey3DD7x7AffhHn2d6Bng9T+xnm/GHDfea5wb2uA/32/7N8xWYdGDD5O5YbNu6TUqUKK5KJ/ezMXV9auS56H62+z0zg8Rv32/y4y4jYLub+G03bHbecR3+4A4/dln5pRf9xAYnn+5nN8Iyso1fnHZ5mTjh102xYkWluFPGKGtsterUUjkK4SAuN0gr2g3CxHWUh0m7HYftbsrNLn87n7Gwy86uA8RvwrPL2mD62WhlYYdt9++4z8jHwE47ju38mfpHeoLKZ37xeoG0u+Oxy8997iZa/rE37nb4QX4DJl3YTPn7+bXLD+EbTBiI2x6f9WPN6rVSvVYNPXan0y5TO267zcYbP/KzMXVT+CwjQfKK8IFdB9hwr7tNAb8xXwOehY2aNpK5s+eFXUSPW7Zpocd2mF73Ix1+47Z2OeHeDes2aL5wbpeZX5sm+YuwRaWz5cCekOMZ85C0OwY/8HBFJ4MZ66+/N0j2hAdF8GDFLJlHnnoofYZMz/MjM9nhv1yFchlm72BWFmb5XX/LdZlmsl3b9xrp3qObzkazZ9r4xQF3WCIgbOPu1xHOnjlX+lx3pfrDbPv5cxeEr6SDTmfiT5M0bvixQYe3edNmdY82MxEDjojflOXsGXOkectmOjvnnWFv6f2YTTTx50l6PQiwajDpvuuBf+pgjRsoeNu0a6N+EE+02UAoN+P3pSHPO8J0TS1XlDvqFffa4aE8UC4oH2DKEe5vv/4/dYM/u0xNRwx3tBe8yJgymfLbVI0P1rI2fu0LmHaEvAGUiamn7heco20jFj84+cbgJe7JSxYshBByvIHnPV7OzMtnNLzkCIAwMGvdWNEZmcH0UZAvTJ/k7ovgF27YMMsY/Rs2vGCb8CCrwA39uPG7ZdOWSF/oh+njEA6UR7H8L1+6XPtPDGr59feQQSb9/Kv2jQgXZYL8+6UPYaF/h9t/nhggv4yfoG7uvt4PhIGyK5tSNuziTbS+2fTxfvWXk3WAekZ/D7zkL7ccCvzkWEM88qbBT3a1QTkgHUgPyszdrv2sQxEu5B/4uen/boykxS9OlFm0+jF1GLQ94XdkLEg0nvDvz6sNBy27WGmEm92GomE/BwoXKRzod2mXBdoN4kecuAeKb0wmuKffXZH3FLQjv98sISRvgecQBoSNIiEWQd53wcgvRkWeAfY7qfvZaj/bjD88WxEe5ACAPRQIsO7xehZj8xurcANlD+QspL33Vb3DrhmfjZWqVMr0bDd4PTPjid9+3/d7TnqNX/iNQcTqR6I945OTkzM9u22CjHvgmrvuDRjL6tLtTLn71ns1jb37XKruxYsX85Sj7HElTArz6rORXyjfjBUa6gntxUt2CoKXLOTXj/vhVRZB+3cvmd1LtggqnwWNF3iNAdWrX1ev2WN25/Q4R4/98GsLfuNwQX4DbjkD6UH+THim3lF+wPg17zNwR77h5h4/s0GbQ/tUhZlTD2d37xq+kjGdXu0E+I2FBokfvw/k/cUnX8r03udXLn7t3H5+ofyjvQfCze83i/FZvG8gD1qOTjgYxw0qg/thlxPqcOCAJ7Rs7TLD5tWmSf6DFpWE5BAQiNesWqObEZL9QIeIByk6G2x4+AII07/+8pvOUEPnB8HYzGTHw73z6Z30GA//8hUr6HG8+MUBd8xgMzP/EQfi9KLDKe0jgoMZwLLBTJrOZ3RSYQDYftBBGuEFywXUql1Tj93gXpQLyhKdHjors7yAmW1kl08sEAaEByNYYL9y+Urt4AzwAwHBlHMs0DF/5ggFRuBx4w4PeUK5YIYgMOWI2YNYas34s8sLbQUz4ZDmK3terXVn7sfLmSljG7/2Bex25K4n426XiRddHYHMvJjYFiyEEEJyFzzvwZxZ87TPiYafHGH3GTZ2X+/XFyFOM5N1xKdfqhv6arxgY8DBgP4G1+HP9hsN08dpP+YaDDPYAwZIIwYHovX3kEHw0m33j5gRHS19Zkawl9zghxnYfPj+R1T55dVX20Trmw1+9ZfoOkBbQh3DD+QRu+xjyV/R5FhDPPKmIUi4btztGrInBqlt3HIayq1O3Vp67BdnkPqJpz1BBsS9GEg1bcuvDa9wtiBlF28biob9HABBfpd2PAADY1BquOVYQ7TfLCEkb4Fn4+I/F8uOHTv1WROLIO+74NI+l0aeNXjHhpIMzwD3s9Xv3RXPeChJAPYIw+9Z7A7HazzDYJZ+xWA4ntN4XgH3s9FPVvB6ZsYTv7nf7zkJa073+IW7b8P9iA95j9UHB3nGexEtTmCXl19+UYbou1HekNWwygEsqdB3m3EgG3tcya/PdufXgPS6ZaeguGUh5BVlaPfj0fAqi1j1YvCT2WPJqkHLJ5pM5jUGdCQtTScFeI3Z+eGVf3f7sYn1G0BeveQMr7E6v/cZu1y17VvjZzZoc2bpV7TRQS+8num3bvCSmf3GQoPGj3KDAhRlbiaLRCsXv3Zu14FfmwrymzV1jXaENoC2gzJwh+klg0fDLqfqNapFytYuM782TfIfoQzfloQ1ZALPCTmeQWddvWZ13UzHnRVandgqMvMEGwbdEk1uxBEvRrhAJ2NmCEG4wIsGOj10jujoIIShY0a6ISSgEwtK5SqVIjPdsGEGkbtDjgcjKKAjDmJJm1XMCxI2e3YZIYSQ4xvz4ojBP/vlOCdw90V4WXxn8P905i7cMGsboF9F/4q0oU83AwS4bu7HFs8AmB9mwAB9+/JlK1WWAFnp773Sh7TjpRfnCM9v8MaNKauc7rMxCJHoOjDfqEQeRo34JjIAE1T+yikZ81jIrtmJM572hHAx4IWlhFHOwKsNFylSRK/lJyAbw+ri+cHPaT4w0OlFomV0QkjOgL6/QeMGUrp0KX1XzysgXVCSrFi2QhUvpu9NlOwBGQvPbK8J6VmVFeLFs19ILhjPScga+/bs1VXBAOoPFpW3XvcPqd+ofqD+IGif7Sc7BcFPFvLqx3OLoO0vp+Qoe8wOZZOTfbfXbwAT5r3kDL+xukSNrdlKOjfZGbMMAqweYT37xbARcmD/fs9yAVlt50FBXZvlX1HOfgrNnOJYvBuQxBNS+0c1f0wKW0Em7pyQ4xkIr1hSwCwrEA10WniQAwhKMIsHWNJi2ZLlnmb1icIvDrhjFpPpaCFo4DwrYNYL8mQGt0xeo2EECbuDMS8cuN8ofyGEIXyADhHX3UBYQ9wQRsaMTF/WCrM4QbSlYs0LiNvP5o2bIi8luOYuF6S3fcd2kRlKBnd4SA+WQIm1BJwN2sooa6AwCH7tyw2ESqTHCG0mnUa4NGFg4Hfyr1P0GKDt2Pcgj7HaPCGEkMSDAbfsvpjhpTJWP+PVF2FgAFZ76NO8+hqkDYMB+g0Xp99Gf2z6jkSDPgiWi3hh1+VjHNx9OYDMANkBmD4ZfaFf+uzvz2RHLjJ4ySdu3H1zNHKyDnAvZnSbZZSCyF9+MqZNLHnTS/YIEq4bd7vGMqdYPtDGyIZGxtMZ4ctW6rFfnEHqJyvtCXIwBp0w49xPZo1VdoZ42hCIJedmB8jGUBogT0iPVx0GkdEJIXkDvCdiEDzRE3HssQM8rzH47VZ4RHt3xYbnK5699RvWU3e/ZzHc4x2rQBh4NnpNSI9XVshK/P79Qubxi2hjEEH7kXhJxLjHyhWrIumyQfnGwq/PxngS5CTbPZbsFI1ospDdj8dL0HrxktmDtD+/8gkaL8C99m/PjAGZMTssyYnfaFbwasdu/H4DseQMe6wO5eT1zgP3IONnNqbMjMLSJojMbJOV+A1Fi3qXS9B2HuQ9MBqo8wnjJ6j8bJ6PQWRwEOS9yA+/Nk3yHyHBFyXV+tFYQSbunBASDKxlDgEAs9wx6wodK0AHjRkvWHcc1+xZ8H6gM8BDPejHg/3igDtmrZklA9CxQFjIChjcwr1m6bCsYl44ANIHsASASTvWQ3fPToKAiA/dI+4B9z2kQglAWLfddauWlcm312w3fHvC+DHLKdhxQvA05YL7TVgQPhC3SSfqFffa4WFZApRxPC91mC1ll2WQevZrX26QDizJYpZLgPBiZjFi+Q8TBmaotWzdXN0B0oOydd9DCCEk/+Hus736Rq++CAMCUGShD7H7GvR9ZoUEfNMJyzghDizbY/qbnFiFAH0aBjY/fv8T3/4eMgNkB7jZfbJf+pB2E44tF7n7+iAgHi/5xI27bzarTHiBdORkHUCeQD8POdFP/rLlULSJWHJsNHnTT/bAPUHkYwyWwA/KzEsWNd/dMUA2hAWECfeNV97MUMdecQapn3ja0/ZtR5flwlLBp3U51VdmjVZ2NvG0IeAn5yYCd7s3YRsZH2nEIFMQGZ0QUnBB/4V+DL9/4H5eA/ezzf0eij7AHiz3exZ79Q9+YDlB+EEYWMoQz2E3frKCH/HEb4g2luE1fuE3BhG0H/HDfna7++HsjHsg3Ov+/jd57vEX9H5sUNzAWgr1bPLlh1+fjXDtfh5tAHjJTkHwkoXQptz9eLwErRd320Eb8Gt/QeSzeNoD3L3GgEybQF8ftL698GrHNn6/AT85A9eMPzNW5ze2FnT8DOGYskJdX9y7p6bLTawxSzdB4kc6kV74seMvXba0r8wYpJ17tal4gKK2ZKmS+ukExAm8nnHuZ7q73vzei/zw+82T/EdSnwmj0zJaP0LBmJjzlzqerXtCCgJbV6dKSo1K4TOSHTBAglk16LBI7gKBBmvnQ4jJjuBogMCID7RffUOfsAshhJBEQdkjZ3n/raE6gJSI/pAQQgjJ7+QFuQODy7AK81JOkpwFZQ+FIJdMJNmB432EkHiA7LFwUfpqLiE1fpSj1pCJPSeEkIwz+bFhhhWFltwDLxym7DFDqUu3MzkoSwghhBBCCCGEHKe4rbJgQcfVkUhWMeNOgON9hJCsELaozBle6tgtfERI/odWDYQQQgjJTSh7EEIIISS3oNxBCCGEkNwks0WlsxkDyESfE0IIIYQQQgghhBBCCCGEEEKIm1ASPifpbLrHYYLPCSGEEEIIIYQQQgghhBBCCCHETQjfkjy6wRIyceeEEEIIIYQQQgghhBBCCCGEEOJFCOaPkT+1gnSdNzxNhp56Xng71zo+Tfp6+bfOCSGEEEIIIYQQQgghhBBCCCHEi5BI2tE/tYK0z+vIg+VLypoNo6XPBPf2iwzJ5D/jOSGEEEIIIYQQQgghhBBCCCGEeBHCf+nWj0etII+el5SyJ+ySRYv8rkc/J4QQQgghhOQN3nh5iPQ6t3dkmzFtZvhKMOB/1Jej9Xj/vv0a3rat2/U8ESxfukIevKt/QsPMSZB/Ux7xYNfDdb1v0HwjHL+68fLvJifqw8Q7sP/jGj6w2wAhhBASDfQjdn+GY7tPQZ+Fc7++K96+DX5NH4W9HXdQovXHQclq3FnF9NfYjJyAbfy4H7UMUcZ+6QlSxrh2e987M5RLfpMFkP8gaU5U3aHMUK6mrQchv8nBfnk07cWrHFG+9jMgCEHrDgRpz4nk/beGesrlhJCsEYLho1o/4ruS6SfW+S7Zdgje/K5HPyeEEEIIIYTkDYoVLy7PDnpahn87TLc2J7UOX8kb1KlXW/773KNSNqVM2CVvc9M/+kqPi84Ln8UGgycYnKleq0akDt4Z9pbmG/Qf2E/dUEfDhn4WGWSx6+2Of90uQ9/5MK4BnqyAQRfEq+2kXRuZP3eBpmfypMlydveuYV+EEEKIP+jv1qxeGz4T7UM2rE+VvXv36fm2rdukeIniUqxYUT3PLvH2y26g4FizcnWkj9Y+MI/JSjax5AqQXDRZ+j36QLbz0aJVM/lwxPsaB/Yzps7Q8iKJI7/JwdGoXKWSzJ4xJ3yWDtor2g0hhPgRihg+eu6XyX9X7ZcOHTvI+VH9RdkTQgghhBBC8iSYpWzPeDYzg82MZJxjdv6YkWPl0X4D5e3X3skwE/rrz0dmmMEPzMAZ3DGj2ijcENbwjz5Xd69Z1vA3/OMv9BjX4d/M4LcHw+DPuGOPQU87rUgH7sd1bGYWtn2fnV7b3eTNLw82sFRwl5U7bBso+ypWqhBzELVqtSrqDwO4burUq6N7M8jrZvrU6ZoGbMg30o18mPS7zwHSijSb+5DfnTt2hq8eBXV9To9zdNCTEEIIiUXzls1k4fyFkX4VtO/Yzul3luvx3NnzpFHTRtqvoF9y98UGd98GvPybfhl+IK9AbjHyg5dcYIP7du/eI9f2vSbskhH7flsucIfrFbfByAtIp32PAcfGHeEC7I085A4vqFwB2corve7wTJl6lY8N6uu2u26V5ctWRuQdr7QD2x3H8I94UWem3rzutd3sdHr5tfOE6wbbL5TkfiB8+IEshPYKkC7IrKYdIt2oB4NXOgwoxwH3PSRjRo2Tm69xysm5126vXvcA+AkiB9v5hbtpV7khB+MeIzO++twgdfOiSfMmujdxALTXWnVqaZs1mLLHZtJp593ON4Afkx53unds2yHPDHxOy/2GK/pmKmOkBeFlte3Z8dllMu33aZnCIIRkDbWo9N9aylN1y0vxE8pLn1PPk6EZttOkr+c91kYIIYQQQgjJFcyghPul3rB3zx65+9Z7M71g+7ExdZOUq1BOZ+d3v+Actfi7/pbrdGY+BqnMdcyuh6Xf2FFj9T5YA/a57kp1v+uBf6qCCyD+zZs2q3uQmf1Tfpsqjzz1kM7cx+AhBhgwqICBketv/puG89KQ56Vs2TIZ0gowixvXsW3ZtEXvxQx1+Ifbf54YIL+Mn6B+h30wLBKeyZtfHvzwKwsbDJJ16NQhfObPurXrdQ+FpRsM7mKAx2u2PdKwaMEiTcNbHw2RiT9Ncup4m1pEmkFh7HFu348Z/Cg33If6RVm0bNNC60sHXabOUGuXGrWqZ7DSIIQQcnxjlBm20sMG/ViJEsV1cg36Nljqo38xSiP0z1BmIhz0xejz0Rf16Hm+fDfmB/Xj1bchLq++2wDFHfozyC2wsoR/L7nAxlaautH4HLkA8eN+yESIH3LUqBHfRNwRrztuN375MQoOuEPuQRkZOc3IQ+7wgsoVBnc+7PD279sn7wz+n8o8sRSfAHJE07Ayyi/tcIcMYSwxTbizZ85VGQv1BuUVcN8Lv3DDhnaDtGODItGEB1kSbl51iw1la/LqB9KIOkGYr783SPY48mYsotUVQNmgvrr36KZh4ndgy67ulTP88JKDsXnVoZFDc1IOxu8Uq3pAzoU7fqeI14vNGzdJw8YNIvIw7kU5nd71VD03IP0IC3mENXO0No9yhx/kAXKp+5nxy08T5Z5+d2m5o3y83jWy2vY83z+c8rTfbVCvZrllQkjWSLeo9N1my30TRksfz+0XGeJ5j7URQgghhBBCcgW8YIM5s+Z5Dn7YS4iaF+xoQCHW+fRO4bPM2Ndh6Ve+IqwAt+vgglGIYr9y+Up9aUf8sMgLCgYCkUYMmJjBBgx0Ypk4MzhmsNOCwcYRn36p8WPDsbFONLOk7XRhkO/FJ1/SgQgQLQ9+eJVFvMD6AvFhEOjWf94cGSy1FcyoY/dApQFp6H1Vbz1GudWpW0vzjUFgs/wW9jj3wgy8mbI2g0cY9Jkzc640a9E0MpPczHonhBBy/II+efGfi2XHjp3a97ox/RgmyeA6lJRmZYAN6zZo31o2payG8+svv6kVFPoY9IdQSAC/vs3dd0cjmlwQBNzf+YxOEbnJ9PdQliB9UGAEVU745Qf9Oywxkb4re16t5WHSaOSh7OLOhwFKsMf6Py5dup2ZpQlJfmmHOxRIbuVvh1PaR+LxuxeymJE5TH1B4QdF4rtD3tN7gV/duvPqp9C106jyZrs24Sv+RKsrL9yyK/KO42j3AC852K8ObTnUr0xAduTgFc6WMR91NF4/jFUlwjMTFcqULatuBsSJiQ6x2vyE8RN0UoCxeI72zIhGVtueuw4N9rsN2met2jX1mBCSNUJp+JYkvi+pexwm8JwQQgghhBCSK5hBGHxHyD2AkZvguzRmpjc2Mzs7N4E1g4kfGwZ4zExsnCN9ZnAF1zDjHQpCWIYc2L8/R/Lg/laXG1hfYEY3MLO8gVEwIz32MmtBwcAJlJ0rlq3QPc7dYFAGAzZe35+EVUv9RvVl7Dff6ax696x3QgghxyfoTxo0biClS5fynQQD2QT9C6y6oJSEcg+KsXlz5usykEZeaXViK+1fTL/rNynH4O67YykKveQCm+o1qgVSdLhBOmGhhSU+szuJx3yrGpv7W5NexJIr4iWesCADGEUziDftNu570a6MdSfcUHcAchjkMbQpKJHMBKtYdZsTZCe/uUFOyMFFihRR/0HBbx1tdOLPk9R687QuGa0p0YYQ5/ODn9M4ukb5BvquXbv1uWF/+iDeZ4YXQdseISR3CCWFzR/T9+lHGc/ryYOnnC8fnna+DD3tvPT9KSdLj8j16PcTQgghhBBCch4MNGTlRR0DiAAKsMm/TtHjrIJBCYBBiZwAAwiYTW8r8txgsBHf1HQr0jAAhwETAOsOe7kqDH7BchCDNma6ZaLzgJnuSJcZWAPme1oGpAPffcKscXf6MZh70//dKF8MG+E5IIv8HF3idYUqNTHbHWEi34gbey+Fq9/3JxEOBpfdg37lK5SP1DUhhJDjE/QZUGBEU9SgH0L/tGnjJu3DcQ+WWB07apxaWAIou5YtWe7Zt/v1bQBhmb7b79vNwE8usIGlFOKylY3or7FBCZu+nHr6/UY+MH0m8o6lNNFfxsIvP+if0fcHtcwEQeQKG3c+DFie999OPWKZVjssP3A/vsFolpL3SzsUirHy5HUv6hKyHtoF3JEuG8gkUDCpXOdTt3DHfSZcI+u6QfzmmjuulStWqSUdwBKmmOwF4q0rt+yK+sGxUfLGg18d2uSUHIz04h5TJu4wvEAbRZma378NLBVhpQh5EmmNJtufe2F36d3n0oj1crRnRlDiaXtB3j8IIdknlOY8gswfTCLtP5z3PamJND+wSq785Rvp42zYD91VWvqcBIHC9u11PyGEEEIIISSvYgbmMDMds5pbtm4evpIZDKRh4COa5QIGOqBogz+Eic1tYYB78R3NaIMsfiB8WC5giSqErd/a3JYxHAxgYckosxyU+R6nGdDTNI34JjKTHGmBG5Z9wqAFZpHHykNWwGAevqXz9uv/i4S7Z89eHeC0gT8sQ+a1lBz8YoDXXvbMgPwgXwj34fsfUaWmsVTBwBYGQ82yYDYYlMTSVmaJL/OtMcSNgbkLL7lA/WEmPMJFOcHC0gzQEkIIIX6YSS329x/RJ8FCyihq0FfBgsn07diMwsyvb3P33aa/MyAOhAd/fnKBjVHUQDFh0gAFFu5F34vlNs398IMlKBGGWSISaTMWY3bcbvzyg+/i4Rryg2tBrERxXxC5wuDOh52+5KJFNf9Im1e68VkBkzbcj2/1mW9O+qUdZWe7e8lSXveizUAJinhgqQplFoBsAhkF/pBnyDR+deuO2w+sJGHkYDsutAcshWtkI52gVTz9WpC6Mu0RYUKxZ8uubhktHqLVocGvTLIrByO9UBaaMrHD8AP3oC5Rlm65EXmBkhzxQvEdKyzkC/IxyhRKTq9nBuJAHpD3WEr3eNoews30/uF6hhBCsk/SlT+PSoMFJJSMGfegpTx1WllZ9MsvMiTD9VY+7hnvf7lT8G/QEJLX2bo6VVJqVAqfEUIIIYTkLAVV9sCL/bAPhukgn3vQguQMGKzBgGtWlsUihBByfMAxj5wFyixMNMI3KrOipCKEEEIKGpA9Fi5KX2kglP5JyTR8VlLUDjJyrmfqCY7u6+ELkXP39aN+CCGEEEIIISQdzIJu2KQhlZS5gLH2gOUBBkYJIYQQQgghhJC8RtIVP49K87KHNPvzW3aTPiV3yNBff5dv1L2u9DulqS4H22fabN/7sH+lU3fnf0IKBpxdSAghhJDchLIHIYQQQnILyh2EEEIIyU0yWFRCo6jGjz77UbPGpX+T8rTzZaizfXhaupLyyqmzo96HPSGEEEIIIYQQQgghhBBCCCGEeJF0xU+j0tQEEifOpkrGBJ3TopIUJDi7kBBCCCG5CWUPQgghhOQWlDsIIYQQkptktKg0JpDOlv5dSfscXuxzONjn0a8TQgghhBBCCCGEEEIIIYQQQogXoXTzR78NeLmbDXi5m40QQgghhBBCCCGEEEIIIYQQQjKTdPlPI9OgUoT9o+4bnSEfVUmWuUvGysA1reTp02tKdfjMxC758eefZLBzlOH+8B680vnc8BEh+Z8gy6CMW/KlzN04XQ4c3h92IfmdIoWSpXnFttKt/kVhF0IIISR3SPQSbO+/NVRO63Kq1KlXO+ySt5kxbaasWb1Welx0XtglI2+8PETGjBqnx6VLl5L/PDFA5s6eJ9VrVJM2J7VW91Ffjpa3X3tHjw0ntm8rl/W5VEaN+EZu/efNklw0Wd3379svg154XS7u3dO3jODn3SHvSe+rekvZlDJh16wRK39e4B6k+55+d0XSnZfZtnW7DPtgmFzb95oM6V2+dIU8fP8jsmPHTj3v3qOb3PSPvnrsrrP+A/tpfSKsAfc9JGtWrVF31GN+KQdCCMkP5MTSr/YzvXrN6vLIUw/59p/oG5YtWSZdup0Zdjn22LJGXuh33H1hrDKNhl8fDVAXv4yfIFff0CfskreJlhebrMheXmRVHiwosjh+1zOmzsj0ezDt8/qb/xaRxWMRb1kmqg6DkN9+B4TkR+ylX5Ou+Glkmr+qsaU8fXqKLPr5Z3kjw3UoML3cM97/Smd+o5IUHGIJ7VBSJqUdkh71ekiJwiXCrlln7cadUq1iqfAZ8eL+n+8LH+U8bat0pLKSEEJIrkJFpfdABAY0nhn4nLRp18Zz4MRWVBrcAw1eSskggxHHWlGZ3/AbOLTL2tRnj57na73ZdYj7n3r0Gbnp/250yrtshrAweFy9Vo0CXX6EEJKbJFruwLP+i2EjMkwKigb85yVFJfrpyZMmRybS5AWCKuSCEC2sIDJRXiJouSRK9sqqPFhQZPHx436UsaPGyd9vvylDXuD/0X4DI5PMghBvWeam/JzffgeE5EdsRWUo/XOS6d+bzLh3NvXicb16cUmBO/4y3Wf2zgEhxwlo73NT/0iYkpLkPVC/fK4RQggpCGBAAEoeDJb0Ore3XNf7Bn0RN0BRBHdsOMY1+B/Y/3HdcL/tBwMG7vvg3+DlF3vjhusG2y8GB72YP3eBVKxUIVsDFBjEatS0kVpgGnDcsk2L8NlRMPh1e987NU0PP/iY7N69R91RLhioMSDtJn8oI5QV7sG9CMMG/jCQAysTU6Z2PNhMWDZ2nKi/4R997unfLl/UhVcd2n5MHcAf2gPc7HR7+bXTa8IEdhivPjdI3aKBuoDSGYNObjBg1bR5k/BZRjp06iBrVq4OnxFCCMlrbNu6TfaE+0wbu/9wyyAGv37UlhPc/STuQV+HftL4MX0W8LoXe/SniMOWXYBXv2SAX4SD9D//xIsaDuJHv2z3hwjbHHv1r3ZfjjD8+tZY2OWFzc63HaYdDyzfYC168zW3etaBwS4j3G+XE66ZcOFu6gD+Td3afrxkCLsNePm182aXnV2m0eQNu95t2XL4x19EwsLepB94pcMAP5hghbK74Yq+6hfY8cSqO7uc4N8uA2CHhWNcg3+Ea8K2/XilAf4NXn798mj79ZPFwTk9uqkSz4A0wX/Py45O8LfryK47u93Pmj5b3YBpFyY97nRjc8vPNkF/TygbE65f3o373j179F53GISQxBOC8WNSpq2e/LtzD/lIl30tKV3OcI7trX555+mxSvSR53l/+kbI8cSBIweopCzAoH4JIYSQvIwZcLAHJvzYmLpJylUoJ8O/HSZ3/Ot2GTtqrLrrIMDUGfLhiPf1mlEGzp45V/pcd6X0e/QBVRQCXIc/DEpgIAB+4YatWPHiOjiBbeH8hZHwMLsabrNnzIn43bJpS8TvxJ8myVsfDVF3PxAflFTZpXnLZpo2DDgg/ch3nXp1wlePghn63S84R9MEyz6UXSyGDf1Mywv33PXAP+Xrz0eGr6SDcsBs8+tvuU7LFGCQDUtl4Z5nBz2tYZgBHS8wcLJ50+aIfwzMIi8oR9xrytFYgth1uG7tes86wKz4d4a9pW5Iy8SfJ2kasNysCQ/1jHhQLlhuTt16ni/fjflB3Ye+86G2KeMeq7xwD+oB9eEGaUJ7gzWlm0S1A0IIIVkDz28M3LuVLAb0dZhY5FaEYRLKS0Oe134Cy7bbyg6DVz+KMNwyhRv0OYsWLNLr6LcgV+A+yDcA7rbsAqb8NlX7M7fl5Nndu2p4toIFICy4I5zX3xvkqYx149W/Arsvx8Qcr77VzZxZ8+TKnldnkPlgkYZJP+58o4685AuAeLD0OvIQy8LPlBHyjAlbCBubl7yBsoGMifwCL3nDqw14yRvAqy0ElTcQVxDZ0gb3eKXZgAlWWPIUZYdw0Q7d8jPavVfd2Zhygv/8Jovv2bNXihUrJps2btJ7ANKElS6QJ0OQdt+qbUt1279vn7wz+H9ax8iH128WcrotP7utZ4P+ntBWTbiY9Iayi1XucEO9mrInhCSeEMwm060g7W2pPDZxlFzx0ypZI7tk/E84zrjdMHOp+vW+P30jhBBCCCGE5A54gQcYwLIH1LzAi3bn0zvpMV76y1esoMcIAy/y7hf/Dqe0jwxiwQ9mMmOADANlv/7ymxPfNo3TzFoe8emX6la1WhUdwMMAmgGWi7gOf7ZfuHc+o1Nk2aecVkIhbQBKu+VLl2uZuJecQp4wkGTKCvfUqVtLj/3APRjQu/vWezV/2K9cvlIH1fxAGoqXKB6xHkRZ4xjl4gcGoM7pcY4eI121atfUY3c5Guw69KsDYGaZY8Y6Bm8QDsoGA50mD0gv6h2WBLbfzPmoo/d68cOYH/ReDGC7vwuK8HAN37FMX/Y1PS/24Czah9cgNSGEkNwBz/zFfy7W7w2jX/ECCoHnBz8nzz3+gqeFl1cf6dePliuXkkmmcIM+B0tIAvQd6LPRv/nJLgCTkdx9JoAsBGUIFCd3/v2uiIWVLSthg4IwCO7+Fdh9uV/f6qZFq2YRZQrK1y2rIC+QA5C/rMgXXpgy0vyG+14/ecOWMaPJG+42UKxY0Uzyhl9bWOFsQeQNdxqDyJbR0uyHW35GnUL5Fw27nPKjLF7UqS8s04x7ABSfXpPOYrV7AOX3Y/0f1/Bi5TEaQX9PUK5igoUdbpBy5wQ5QnKWEP4z1o+Z97Pknp9+kiG+16PvCSGEEEIIIbmDeXnGAJZ70CjRYDYzBsiwYaY0BkHMLGi4YaYzwMs+BvmQNgwSmNnRuG7uxxaPwgmztaMtxxYUpM0s/4rBiUQOPlSuUikyGx2b16zvY41XHWDQEOWLc1hdYMAHYCAUs8mhVDQDta1ObBUZKMVmLCmC0rV7V73v0j6XRqwIDKZ9oW3ZCkwzOIvro0Z8E1X5SwghJGdB39+gcQMpXbqUp4LCAJkE1nNArZacDQoDPOfRV3opmLz60dJlS3vKFEFxyy52/xIN+IPVIazSjPVYvPj1r26y27fmRbzkDb824CVveLWFIkWK6LWcIjtyam5xLGVxAxSssEI0Ybp/U0HbvcEt32f1N2vw+j1BmQtrXEyggBvkUUJI3iAk+p1JmD8mfk8IyRk+/2KUdOnWK7JNcQSDJUuXS89Lr4u4Pf/iG2Hf3v69gD+/a3mdMsllpEutrnJXu3vkznZ3q1vdMnXlgZP7yROnP6Xbg85x/bINpFLxyvKPE++QRzo/Jvef/KA0r5D+PapejS6V61pcr8eEEEJIfgMDDOYlPKtgECOWAggDDm4/e/fu09naWKIT7hi0sEHaMNiAAYjqNarJmJFjdaDABu64z4QL5aEXmH2O++0BSix7mpXBQwysThg/QZYvW6mDLW4wux/A4hJgdjb8GpAGpBd5QZqAuccsbxUEM9vdLCeFvPgteRoL5AnLdrnL18avDjBoiGsAClwsoWXA4BCWZ4OFANK1bMnyTMtfwR1WHSgngHLzWorNxiytZddnLNCeYMESa1k1QgghOYdRgMSrQFBZwJElgFc/EasftWUKNwjL9NnoS03/7iW7ZBWEZWQUt8yzcsWqSB+ISTimH43Wvxr8+tZYQBEMRZ8pL/TtkAMQXiLlCzfZkjeitAFb3vBrC0HljWiy5WZdtjS9rSB8c79fmqPhlp9R9/YSqPGQH2RxA9oe5LFP3h/m+Z33IO0elChRXP7tPEsQt5EHs/ub9fs9wXoS1rhoW8i/uR6k3AkhOUtI8JHJKFuP1t3lozMu8NjOlJs8/GfcCCGGnbv2ho+yBxSQK1aukfHjhke29uGlRs47t6uej/76Q9mQujGD0vGpx/vrtTcHPyvvfjBMtsZYMiG/Ub9sfelYtaMUPaFo5OkTSiokh9MOy/crv5P7f75P/vv7QFmybbG0rNhSCjnXXvrjRdm+f7s0KddEWldsI9VL1pBJa4MPKhJCCCEFDQxiYLDLLK9pZrPbQLFk+8H3qfCyj4EKLK+EWfAYAAAYEMPSSvD39uv/UyUj4sASYmYpJvPtJ3fcfmBQBN+bQXjwhw3fyjGDpGbZUGxe6bfBAF7JUiV1aTgvK1QMwmJm/4tPvqThvfHKm5FZ/4gPAytI74D7HpL2HdupO+657a5bdQAoWjowcAo/KD9gx+Ne8jQekC4s22XK115qz+BXB1guy6QBliOY+Q53s4wY0nVal1M1XZixb/xiw8AS3Hv3uTSyRBsGfEx5RQPL9OEbVPEom/HtMHtAixBCSN4Cz2fTR2AD6H/MhCO/fsKvH/WSKdwgLIQJP3Zf6iW7xFJIIE4TP+7DKgzoY823K+FuyzxIN5auNH1g+QrlIxZkXv2rG7++NQjoR015oW9HX4y0uuUYu0ywAeQhnv7XkB15w6sNbN+WWd7wawtB5Y1osqVdJ1CKmvv90myDdEGRBj+oI694zESseHGH5SVDHmtZ3Abh1a1fJ7IMr02Qdm9ILlpUv/2JukRb8vvN2vJztN+w3+/JLb8jDhCk3AkhOUvS5T9+HcX0sZU8c0ZV2bZkjDxW4kx5q+hK/TYllJdd9o2Re/4Me/Ph1VOz9lAmJC+ydXWqpNSoFD7LCKyIn570oFrtebFv/0H5+OuJ0rxRTWnfqr66TZm1ROYtWi1XX3K6hDzWS167cadUq1gqfJYOrCY/+vgLuccR1Io6gpENrn33wy/y9xuv1nNYR4JLLu6hxzVrVleF5j6nI3/muUFyxeUXS32X5YDtb/Cb70sJR4h4650P9RoUnUYhCn8vD3pbj/9x6/XSunVz+errsaocBQ/1v0e+Gf1dxI+5177vLxd0lzvvuEmPbXfjF0rW+x54VN0QB/LhBspHNze2uklKFyklz019VhqmNJSLG/aS6al/yLjlR5cU61bnHGlRvoW8P+99uazxZZK6J9W5p7TuRy0dGfaVmXs7/VeSuLY1IYSQXCKa7EEIIYQQkkjyu9wBpQW+wwelnVHC5QZQaMBqDIoOQgghhAQHssfCRenW7fqNyqPWj177/ZK62tnv3idSJF1pMmrmepEqxqIS+O0JIaBocmHp2LaRzF24SmbMWy7T5izV45PbNPRUUvoxc+Zcada0USYlpRsoI+fNX6gKRDdr1q7TffVqVXXvx57de2Xjxs0RK8wxY8druFAgTnY2WG3imlEgTp85W/re0EeeGNhPZs+Zr27GunPCxMlqwQm/cMNWvEQxVa5iQ1pNeFBSwu2PGbMjfjdu3qJu8VLKeWaVKFxCzqp1tgw87XG5tvnfJLlQssxMnamWlrefeIcUO6GYHDh8QIoUKiLfrRgXvpMQQgghhBBCCCGEEEIIITlNKP1zkviupNd+pizcU1IaNXbOV+2RrcVT5Ca4Vy8mupp5Jv+uPSEkQpP61aRD6waqqJy9YKUewy2RjP72B/0G5eVX3ZzJYhLWibg25K2hnhaZbqBI/MuF5+gxlJp16tTSYygde13cI9P9nTt1iMQHP7CQRHznXXil/PTLr7Jl6zZVVl57/e3q/vEnI2TLlm0a9q7de+S1we/qvQAKWVyHP9tvvPyx4Q/5z8T+8vjvA53jaVKnTF3pWO0USd2zQZd9HTDx3/LZwk+lduk6smnvJvlXhwf0u5XXt7xRFZqEEEIIIYQQQgjJ+2A5TnynOzetKQGWqKQ1JSGEEJI9QmrL5fynRl3Yu87fmDxSFkor53yWjN+WLF3OvEA+alBBkratlDc8/Gc4J4T4ciQL2nwsy4rvU/phvlF5TZ9LdSlWGyypCqtFYCwecxLzTUxsIz57RxWSr772jgz4913qhuVcARSesMI8tXMHVUqa72riurkfm1l2NivgO5SzNs6UvYf2quWkzanVT5Mt+zZLlRJVZfamWfLVki+lYrGK0qhc47APQgghhBBCCCGEEEIIIYTkBKE0Sbd+TLeE1H/p+8h5mgxeMEvPR80YI5f/OFKucLbrZyyNXPe9nxASYcGStTJ55mJp3bS2tHK2qbOWyPzF/kpHL1q2aKrfgcQ3HQ1Q7BnlnsEsx+p2h1LwX/fcJsOd+2HdmBWgUMT9WAbWj9q1qmfys3fvXrWcLJdSVt2xfKwNFJFQbq5atUYVsl9+PSbLaTScWPlE6VStk5RJLiPtqrSX4icUl10HdoavirqVK1pOJqz5RU4InRB2hRL5iBw6cih8RgghhBBCCCGEEEIIIYSQnCCUJM6fbQmZYd9Knj2zi/zd0/1MuUnPo9xPCFEOHz4iv89YJM0b1ZS2zevKic7WvGENVVweORJcqw9F40P971Eln1kWFcuselkb/u2a3vLuB8MyfdsxJaWsLt365DOvRlU2+oG4KleqqEu6In5baWqAotT2c3+/gVKsWDHp4Nx7Se8bdGnakiWKq1+kr+el16m/V7Bc7JmdNY6LLuyufuGO5WKzorQsUbikdK97rjxwcj9pWq6ZWlX+uvZXvYalXU+qfJIs2LJAVu5YKfM3z5NWFVvLBfUulOU7luk5IYQQQgghhBBCCCGEEEJyjqS/jv8qipaktTx7Zi2p7hytWf+13L0g3TXdvZws/HG8DA67eDHotPPDR4Tkf7auTpWUGpXCZxlJS0uTpyc9KE+c/lTYJfus3bhTqlUsFT4jXtz/833ho9zh3k7/lSSua00IISSXiCZ7EEIIIYQkEsodhBBCCMlNIHssXJRuZBWC7SP+vPdgl4z/caVIlQvl4w74OLRxB373pe8JIYQQQgghhBBCCCGEEEIIIcSLED4miT98WFL3Gc4NM+XuH7+W8VJLPsaSr2FX+Il2PyGEEEIIIYQQQggh5Phk1Jejpde5vSPbjGkzZdvW7fLGy0Nkf/hzNDi/ve+dGfxhm/LrVHn+iRdl+dIV6s+AMLHlBkhnbsWVCFC+sdKLcke+UO7ZJUh8iQBxIK78QCLaDNr8+28NDZ8de9y/WUIISTQhGD6mW0CG9xnODelHb0weKZevF+kSXg427Nn5Z/xnPCeEEEIIIYQQQgghhBx/QLGxZuVqGf7tsMjW5iSs1paRsill5KUhz+v1npddJM8OelqP25/STho1bSRzZ88L+0xXsiHMzqd3CrvkLDf9o6/0uOi88BkhsWGbIYSQ+AmlG0HiP6992JftPn+8XD5+paxxu3vsCTmeKBwqIrsP7g6fkYIG6pcQQgghhBBCCCGxgUXY7t175Nq+14Rdskbzls1k4fyFEUuudWvXS7HixVW5aQPrM2N5CWs2KEmBsUyzrTav631DxK/tPrD/45ksxsaP+1H9GitEhOUOAyBOYwmKY1yDf4RpwrX9GOtA282kGXj5xd644brB9jt50uSwa0bsfD784GNaNwDpGv7R55F8m/ICcEPacQ/udVtgIj2P9hsob7/2TiSPdjzYvKwg/erCDcrD+EEbMPilyw7XuCMvyJ9Ji+3HpBmYuLCZsvXyG6tMQNA2Y2PXoYl/7549kbjs+P3qC/nDMdJl4jV5x+ZVF7gffhE+ttT1qZE8m/QijwPue0jGjBonN19zayRvscqBEELiIaT/GwNIe6/bTLl7/HgZnOk6loL1crf25piQ44TaRRvIqCUjqawsoKB+CSGEEEIIIYQQclRZ5Kd8gRUkrCGTiyaHXbJG1WpVdA8FJRg7aqy0bNNCj23KVSincSJdM6bOkI2pm/QYbvBvW23+54kB8sv4CXrfsA+GyfU3/03d+z36QNT0IkzEA793/Ot2TQuAAghxfjjifb1mrOlmz5wrfa67UsOdP3eBuuE6/EGhCOUO/MINGxSwKEtsUMyZ8GCFCrfZM+ZE/G7ZtCXid+JPk+Stj4aoux/IZ/cLzlE/N/3fjZqXWAwb+pmmH/fc9cA/5evPR4avpIN09R/YT66/5TrNI3j1uUGR8oRlLMJwK7H86sIGZYo0ogxef2+Q7AkrVoFXulDXdtwIH/FA2bd502Z1a9q8iZbDI089pOc9ep4v3435QcOEFSTcEB8sdpFmr7YRq0zc+LUZm1jtB24VK1WItKFoTPltquYP+bHzjrqAAhXl5MZup5WqVMpUNyhHhNm9Rzetizr1asddDoQQEouk3j98mWYv1ZrW5Ez5pGpRmbv4W3l0VWt5totZ5tXNLhk/fry8LmnO3db91vmg08/XPSEFga2rUyWlRqXwWUZgRbwxNVUmrB0jK/YtkYNHDoSvkPwOLClrF60vp1br7giGlSQpibMwCCGE5A7RZA9CCCGEkEQSr9wBBdnD9z8iO3bsVEWVe6lLYxXmtQSmUQLB2tKtGIQV2GldTlVliMGEheVeoYy67a5bM1lUIj1Qqlx4yQXy/ZgfVLGFcOBmwkM4sP4DJ7ZvK/f0u0uVPy8++ZIqZew4DVDu1K1fVxWm7w55T3pf1VvjRh4QT6/LL1aLtA6dOmRY1tak5+ob+ug5/MAizVC6dCmNs2xKWbVWW7NK165TxR8Uas8MfE6VU1A4ATvtBvhds3qtHptyhtILbna5I612uUFZZfJSrFhRGfnFKLng4h5aF3Y52ukCpszsOrPjw71fDBsht/7z5ogfr/oEXnVhh+suU/ivXqOaE04dz3Rd1udSGTXimwxxAzt+u80aoHxDGdvXTN1s27otQ9tAOQYpkyBtxiZI+0E5A7QNr/qCP3fd23lHndv3GdzxAK+62bt3X+Q3i+Mg5UAIIbGA7LFw0XI9TvrrD19Bs5i+VGuC91RUkoJELKHdKCt37tghR44cCbuS/E4oFJJSpUtTSUkIISTXoaKSEEIIIblFvHIHFB9Qpi3+c7Gnkg9KE1gNGkWbTbyKSihToAA75dSOMmv6LM8wjfKtYZOGklIuRd22btkqixYs0nigkDTpccdv8gKyonQKqqh0+0G8g154XS7u3VPza5Rxxg/KEEureikkDbgH5ISi0k8pbGPHZ+oplqLSbht+bSGaotIrXV5xA7ei0suPu3zcCj7TNvredoMMefWtmGWSnxWVfnXjVlQGaRuEEBILW1EZggUkFCz4cw50n7BzQo4joMSCMqtegwbSoFEjbgVkQ31SSUkIIYQQQgghhBwFyg4sFfnOsLcyKKEMUKhg2UujSANQghiFSzyY5V+H/u8jVeh4gfRg6dSxo8YJrBSx4RiKS1yDAqd6rRrqd/nS5Zo2A65DQQkLRihh4gVpGjXiG1UG+YG43X4QFyw/kVa4Y/lPGyiujJISSroxI8eq8sgG7rjPhAslkxsoIwHyDbCM7vJlK/UYrFyxKsPSulgy1Nwz8edJug8C6gn5MUuUQgmGY+TPJlpdGHDd5MUuG790ueP2AulYtmR5Jj+wnCxeoriGjfK1r9ttw4x0x1MmQQjSfmy86itRBKmbrLQNQgiJRQjLtJo/mELaf9k/J+T4AsosbgVzI4QQQgghhBBCSDCMggcKpl7n9tYNiidjNTZn1jy5sufV6n573zszKeBsEBa+d4l3c1jU+YFvUZYsVVKVVthwbKwrsWwsFH2ID0ohKJ4ArNnghrRAQZMVCzHkCeGZ/NjKWQOs3Gw/+L4nFD5t2rWRG67oKzdfc6sqywAUfPj2J/y9/fr/NO2IA9+YhF+4mzJzx+0Fyg/fE8QypvDzxitvRvKPa126nSl333qvXitfobwqfOEOizlTZti88oX6gB/kB9jxYClVfA/TXaZ+dWFzdveuqiSDH7ts/NLlzqNXm0I68D1F4wcbFOdQtJdwwkcZYklTkx5326hcpVKgMomXIO3H4FdficKvbkwdoi6gJM2JciCEHN8k9f7+S9fSr23kua5+36W02Sk/jB8vgyP3Zd6/dkYP54CQggGXXyOEEEJIbkLZgxBCCCG5BeUOQgghhOQm9tKvSX/94cs0X01jNveDTqeikhQcKLQTQgghJDeh7EEIIYSQ3IJyByGEEEJyE1tRGUpLk/RvSubAnhBCCCGEEEIIIYQQQgghhBBCvPBY+vXoHp9l69HmPLk6pbDj4GanjB8/Xl73uM/sufQrKUhwdiEhhBBCcpMgsse4JV/K3I3T5cDh/WEXkp8pUihZmldsK93qXxR2iQ7rv+ARTxtYP2KEbJ8+XY7sZ/2TY0soOVnKtG0rVXr2DLuQ/AjHPAghhBCSm9gWlUm9vx8BlaSepGM0jQDfq6wqWxeNlkdLdpG3i66U66cvlgvani9d942Wu+bDj+0fHD2nopIUJCi0E0IIISQ3iSV7QEmVlHZIetTrISUKlwi7Zp21G3dKtYqlwmfEzf0/3xc+ynnaVukYU1HF+s9dcrP+Qaw2ACXlCYcOSd0LLpDCJVj/xJuJ994bPsodUjp2pLIyH8MxD0IIIYTkJraiMpRByaiH7vN9krrK2e3aL5KMF5ckGTl9nUjVLvJ3T//WOSGEEEIIISTh4FMLc1P/SJiSiuQtULeoYz9Y/wWfaG0A7tv/+CNhSkpCEgXaZbRnFyGEEEIIIV6E0tQCEv87e0egNOe6pU2XP/eUksZNHddVu2Vb8RT5O9xrFpeyuNvyr3v3/YQQQgghhJAc4cCRA1RSFVBQt7Fg/RdsYrWBIwcOUElJ8hxol4QQQgghhMRLKN3+MUn/7L3ZBv/2pfwpbZ2jmfLD1qLStetF8knDCiJbV8pgxzX6/YQQQgghhBBCCCGEEEIIIYQQkplQ+qocaeHlObz2IoPnT9fzkdO/kd7ffyl//eFLue6PxZHr/vcTQgghhBBCCCGEEEIIIYQQQkhmQklq+JgkObMnhBBCCCGE5Fc+/2KUdOnWK7JNmTojfEXk+RffiLj3vPQ6WbI0/SP40e6xgT+/a3mdMsllpEutrnJXu3vkznZ3q9tdzv6J05/KsN3Q8kY5uWpH6dexvzzS+TG5qfXNklwoWSoUqyi3tLlNzq7dTe/Ny6BeUb+mPlHvwK/+t27dJtdef3vk2v39Bsq+ffv1mg38D37z/fBZ/qNxuSZyVbOrpf8p/5Fudc5RtzNqnikDTnlI6/4/nR6O1O85dbrr+cOdH5U+Ta9St/plG8jtJ94h7aq01/O8jNdvGhvcc5qg7ckm3meLOw5suZG3RBK0PopXrix1LrhA2vXrJ81vuini1uLmm6XTk09KpyeekIZ//au6VznlFGk/YIB0HDhQWtxyixRKTpZiFStKq9tuk1rnpLd5QgghhBBCEoFaVML60Xdfs7O83fUv8gmWfD29k1zguF/Q9jz55OQ23v6tPSGEEEIIIeTYsHPX3vBR9njq8f4yftxweXPws/LuB8N0UB8UL1FM3XDt2af+I8+/9Ebkmt89BYX6ZetLx6odpegJRcXMz3xu6rNy/8/36fbL6p9l76G9smDLAmlRoYUs275UPlrwoZQpUkaaV2gunat3lgOH96u/nCBRdQ/lxyOPPSfvDHle6xPbnXeElRtW/fe7/w4Z8tbQiAKpTesWMvrrD/Va5UoV5ZvR36l7QaJztc5SvWQNOSF0QthFpG2lE2XT3o3y1OQnZO2uNXJS5XZSo1RNVWpOXT9FxiwbLVVKVlUlZadqnWTDng3qnhMkqg1AIb1i5ZpI/WNr365N+GrukBvtyY4D+8lO2zdK+YJEhdatdStUpEjYRaRKp05SompVWTpihKz/7Tcp17y5VHXcyrdoITuWLpWFQ4dKcunSel711FPl8IEDsuann8J3E0IIIYQQkn1C+M9YP2beN5ABdSvItnVfSu9Fm2R3urOMnL5W1pQoJzf73pe+J4QQQgghhOQ++/YflOHf/i5TZi0Ju4gevzv8JzmSxRmF1atVlSqVKsoWD6UjrtWvWyd8dpRo99jAsu6DD4dHrJlsayhYCdlWTrDEgwIBllXGusr2Y+61LQFhLWWUpV5+bYuqIBZbf2z4Qx7//b+Suic17HIUWEs2Kd/UuZauhEpK0lcuJU2OSInCJaVmqVry27rfZP/h6PFkhUTVPcpgzNjxMuDfd0lKStmwqzcN6qfX/d69mZVjp3buoIquaKAe0AZMHdgKIrtusF+3foNeh39jyYn7TZ2ift33+Vl8mrrGhmMTh2kr0Xh7zlsybsUYOXTkUNhFnOODuj8hVFjrHfW779A+CdltwKmDWqVqSqkipWX8yvFh18SSqDaAMtu9e7fc8vdrwy4Z2bh5S6QsTZ2hLPFbNr8hhGEsZ+3fualzv9+9H3Z78vqNo/5fHvS23PfAo5E0ebWPaBQtmiz/uuc2WbJseaTd+IVhP09wDP/ZeT55xePVZoEd7oSJk9UtFivHjpWpAwfKgZ07wy4ipWrXlt3r1sn6X3+VLfPmyZGDB6V41aoZBnbQbguXLCmlatVSf4f3J/7ZRQghhBBCjl+cN6aj1o/pe/u8pKScsFP+nJd+no5lLZnJv/5/9DohhBBCCCEk1ymaXFg6tm0kcxeukhnzlsu0OUv1+OQ2Dc23H+Jmzdp1uofy0c3sOfNlQ+pGKVasWNglnWj32OzZvVc2btys1kyw0oOCDIPxGLSHZZOxdLrk4h7qf/rM2dL3hj7yxMB+GjcwllAYsMfAfv16dWTEZ++o+//der2M/3GiKgfmzV8YCQ+WYYjnf+8NkxeefUTdejlxZMdiq2WFFlKycElZsHm+Kqpmb5wl9crUl782vlw27tkoDco2kFU7V8rcTXPCdySWRNV90LoDi5csV0s3L4Um6gPKpVhMmjRF6wB1A+UY6gp18+Qzr6bXn1M37779kqSULattrWL5clq/4I8Zs/U6NijPcC/SAv9wg8Xvdz/8on5R1yY8tB8opWD1i/YENyhmhw3/Wv3Gy4zUGVK5RBVdBrhWqVpax7CwnL95ni7x2q1Od1m5Y4U0LtdU5m2eq8rsnCBRbWDmzLnSrGkjLSMvvOosGvbvHL89v999NOz25PUbxzPiH84xrLph/Ys0ebWPWKD9tGzRVI/9wkj08wnuw78YJZ8PeysSnt/zCfH/8NPEiN/sEDrhBDm4a5ce79+6VY4cOCBJoZBsnj1bytSrJ42uuEL2btwoZRo0kJ0rV8rmOTnz7CKEEEIIIccvIcH3JMMn6Xv7fIb8ubuUdO1oL+3SUAacUVuq794ig/Xc/35CCCGEEELIsaFJ/WrSoXUDVVTMXrBSj+EWL7BMgsUOlva8565bI0oLKBlu/Pvdeu2VQW+rBZK55nePH1hG9C8Xpn/zDIqxOnVq6TEG9TEw776/c6cOOtAP4AcWVIjvvAuvlJ9++TViwQnLJrgjPbDCQti7du+R1wa/q9cBFHK455LeN2Twm1UalWsiuw7uktlhReTv636Tx357RB6aNEBW7FghxU4oJilFU/R7hfhuIb5fmGgSVffRsOsfdWCWhAUzZs7RusA1KJWCLBV60YXdVTmEum4X9o+6KVmieERhZIBStMuZnfUYyrSPPxmhcWHD8ZYtGa1nkc5ly1aq0gfpGfjEixFlFZRDULiZvNh+46FW6VrSqXpnWbVjpTz++0CZu3mOtK/aQZd9Hbt8jDw86T+6HTxyUC0vm5Zvqt8txfdL8R3TRJMbbcCrzqJh/86B3+/eTbT25P6Nu4nWPoLiF0ain08oS7RtKOdN+/N7PiFNXc/orPeAIJMBogErSnBgxw5JO3JEj2E5OfmRR+S3/v1l5/LlckKxYlI0JUU6PvaYnOy41+qe+GcXIYQQQgg5PgnB/BF/agmJvev89V9HyA9SW4Y1rCAlTqggV5/VXFrsXyG9f5ue7i/K/YQQQgghhJC8QVaXfIVlEiyBgLEOAvY3CtXSLTxgDvzuySnMNzGxwUoJSgIoqWrXqq5uSCfSC4UCrJwwqI9Bf7MMY7sTW0WsorDZSrd4aFq+mVQsXlHW7VqrlnQ2lYpXlpYVW8qy7ct0edgvFn0u8zbPU0VWTpOVui/n1CeUul7LuQJT/7DospfIBOZ7f6gXWIjFq/SLF1jQmbrDBkUW6hYKHZwjjVAAAVz7+IPXVYmuy2juPyBVq1aOWKZhM5aW8VChWAVJLpQsK3aukO37t8uSbUt0Am+JwsXTPTg0r9BCapeuI+t2r5NiJxSXN2e/ocsH59U2ULNm9Wwp7ROFX3vy+o174dU+YgEFNhTW+B2ArIRhCPp8Anj2wBrz8qtuVj8gUc8nX44ckeSUFD3EMrCFkpPlyKGjSxoXr1xZyrdqJduXLpWiFSvKkuHDZcvcuZLSNOMEAkIIIYQQQrJKKN38Ef+FN4/z13/7Unp/b7YR0vu3XTLgjLPk5vB1t/+j54QQQgghhJBjwYIla2XyzMXSumltaeVsU2ctkfmLs6Z0gNIGFpNQEmAAPwhZuccNFIqxFF0Y7PfyAwULFC0A1kewADRAyQDlwapVa1QRsWjxsoQoVGuWqiknJJ0ga3ZlLufTapwmW/dtUyWV/c1C+xuHiSIRdQ/FcwennGzrLtTj0I8yLjMJf3fefpN89PEXmeoA5YwwsrqUrrGAjVY3qOMvvx6TqY2hbtE2AJamxXKxBrTNh/rfE1ZepivwsPRmdti+f4ccduqyWsnqUia5jDRKaeS4Jsnug3vSPTh0qNJBVuxYLvsO75MkawlW823LRJKINgBLVpSbUZgBKICNgt+P5ctXRpYO/urrsRl+e9nB3Z6i/cYNfu0jGvD7z7sHaFxo335h5NTzCYpMLFeMJWb9nk+4F8vOmnBhuZlVdq9fr8rICq1bS7lmzURCIdmxbFn4qki100/XJWH3rFunS8Ia0sJWmIQQQgghhGSXUPp7mfOfzrDEHudt5PmzLpJhuvWQAbWOXr/wxB6OW3NpIftkTcT/0esZzwkhhBBCCCG5zeHDR+T3GYukeaOa0rZ5XTnR2Zo3rKGKiyNHsianY8AeyxzaiqtYZOUeGygmoEwyyz7aChMDvuNm+1ErOScuLCmJJT7hhu9SwmIJVn89L71O3bBcLZYPRRrxXULjF1ssRYwfVUpUlUNph9RKzqZ1xTZStUQ1+XXtJP1e4aa9m+SShr2kUUpD+WPDtLCvxJDIukfZQlljyhbKm/PPPSt89ShQrOBbhvaSuobzzztbFSpZKVMoFGFdZurm2utvl63bMiqL0EawBKlZGlP9bN2mdQvlEtygKDIWlWa5TeQJSqSqVSqrQt34xebVzmKxZNtimbh2on6b8v6TH5T6ZRvosr9/blmg18+s2UWSCxWViWsmyuyNs+XA4QNyY8ubpGxyWZmWR9uAUeii/kzZQCGGMvcD93Q/p0tkKd2KFcv7WjpmBbs9ef3GQevWzdUdde3XPtzYy8vCL74bab456RdGop9PCBNhw+3u+x6Ws7ue5vt8csedHVZ//73s27xZGvfpI5XatZPNs2bJphnpv9cKbdpIiWrVZN2kSbJl3jzZt3Gj1O/VS8o2aiSpf/yhfgghhBBCCMkuSZd990WmN5WbO/aUkw/Mkev+WOKcQWlZTv78fos0Pqu2VJed8oMjyL6uPjEL1P9F5/UzLwwfEZL/2bo6VVJqVAqfEUIIIYTkLNFkj7S0NHl60oPyxOlPhV2yz9qNO6VaxVLhM+Lm/p/vCx/lDvd2+m8Gqzsb1n/uk9v1D/zaAOp/wQMPSOennw67ZB/Wf8Fk4r33ho9yjyaPP+777CJ5G455EEIIISQ3geyxcFH6J0RCEUPIyL6tNC6xU36ftlgd09Kmy51rRbqeVdt5exkhl333vbwe8Y/r7vutPSGEEEIIIYQQQgghhBBCCCGEeJB02bgv0iKGkbpvK8+fXU7+hELSuDc/S4aV3iK9f5tu+Yu9f70LLSpJwYGzCwkhhBCSm9CiMm9Bi8rjG1pUkvwILSpJPAQd81g/YoRsnz5djuyPf0l3QhJJKDlZyrRtK1V69gy7+DNuyZcyd+N0OXCY7fZ4okihZGlesa10q39R2CU6fL6R/EQ8z8C8im1RmXTpuM/TMmoY28oLqqj8Tl4z7s3Olk/LbJHLfp1u+Yu9H9zlL86ekIIBFZWEEEIIyU2oqMxbUFF5fENFJcmPUFFJ4iHImAcG8U84dEjqXnCBFC5RIuyadfjsKZjk9rMnpWPHqAP1UFImpR2SHvV6SInCbLfHkmMhT4G2VTrGVFYm8vnGNnL8cixkr1jPwLyMragMQakIERL/HxUlS0nXsy+WT8/u6WzOvprzwypR++i57s+WW9Sv+/6j54QQQgghhJCcoXCoiOw+uDt8RgoSqNtYsP4LNrHaQFKRInJwN+uf5C3QLknBBZMktv/xR8KUlIQkCrRLtE8v4D439Y+EKSlJ/gRtwK+NAD7fSH4m2jMwPxFyforWH/hD/vndF3KZbvgmpTl2n8PiErjvz3hGCCGEEEIISTy1izaQUUtGUllVAEHdxoL1X7CJ1QYKNWggS0eOpLKS5CnQLknB5siBAxzEJ3kOtMtoHDhygErK4xy0gVjw+UbyK7GegfmFpEvHfZEG20eoFRO9H8xvVJICBJd+JYQQQkhuEmvp142pqTJh7RhZsW+JHAzw8k3yPrCiq120vpxarbtUrFQp6tKvrP+CSZA2YOp/+5gxcnjxYkkrIIMTJP8CS0ooKct0j/7sInmbWGMeePZw2WkShLy07DTaLZfLzzscq6VfQazPKiTy+cY2cvxyLJ5/IL8uvW8v/Zp06Vh8ozJnGNyV36gkBQcqKgkhhBCSmwQZMISyYueOHXLkyJGwK8nPhEIhKVW6dKCBftZ/wSRoG2D9k7xEPM8uknehopIkCioqiR9UVJKCDhWV8ZFZUWnnwZhEKs6B80PN6vXBXaioJAUHKioJIYQQkpsEkT3wUk0KHkFfMln/BZcgbYD1T/Ia+XGAjBwlLykqlyxdLnff97Bs375Dz/9yQXe55e/XymuD35W/XdNbUlLKqntO8fyLb8hXI8focZkypeXZp/4j9evV0XMvtm7dJv97b5imsWjR5LBrdD7/YpS8POjt8JlIrZrV5YVnH8nxvCWKffv2+9aHe6C+Ytu2Uql9eylRrZos//prSZ02TZr37StlGzXS62mHD8vq8eNlzY8/SpOrr5ZSderIkUOHZPUPP8jan3+WWuecI2UbNpRFw4bJ3o0b9R43x1pRifqcPHWGPNT/nkgbQDv+7odf5O83Xq1t5J93D5CVq9botZM7nBjx627vTz3eX9q3a6PHBoRf02kjbve8yhSnLFY5eb3k4h5hl3T8FJXJhZLl+pY3SEpyinzy5yeyZNtiaVvpROle91wpk1xG9hzcI2OXj5Hf1/0m59TpLqdU6yShpJAs3PKnDJ3/gdQv20C/Qzpp7SSZun5KONSMHGtFJZ4rp3buEKlDlNFwp15NO0AbefKZV+Vf99zm+RyI9pvzAvHVrlVd6yCr7cf9nELbbFC/jm9bBl7P7zvvuEmPDfYzFrjDyOtEe+a7n38NL79cKrRqJaETTpADO3fKym+/lQ1TpkjxypWl3sUXS+m6ddEAZeP06bLok0+kyimnSM1u3aRQcrLsWr1a5r/9thQpXVoa9u4t2xYtkpVjx4ZDzkhBUFSG9H+835gNRM7DDpFzPbPOww6Rcz3LeEwIIYQQQgjJEfAywq3gbUHxupdbwdiC4HUfN27HciPHNzt37Q0fZQ8M3j/y2HPyzpDnZfy44bq5B7lzmuIlismbg5/VuPvdf4cMeWuoKgkSDQb9TR7/79br5bq+d+ogf0Gj+hlnSLEKFSQplD4MrTjPDAy6Y1B/0v33y8oxY6Rcs2aSXK6cLPzwQ9m+eLGkNGkipWrXlpSmTSX1jz98lZTZJRFtt3iJ4lLS2b4Z/V3YJTNtWreQ0V9/qPXdoV0bVTqhXX308ReqDDdtIb8oIxPJaTVOl+ola4TP0hWXnaufKnsP7ZVXp78im/duklNrnCYVilWUxuWaqDJyzLLRUqVkVVVSdqrWSTbs2eCrpMwuiWgjUBpCeWuYMHGyrFu3QfbuTQ97y9Zt2oaKFSum59kFz023ojgeoExcsXJNpF3abdOrLYOgz2/7GWvC+Put96oCsKABhePykSNl1quv6rckMWkDVOnUSUpUrSpLR4yQ9b/9JuWaN5eqjlv5Fi1kx9KlsnDoUEkuXVrPq556qhx27l3z0096b0ElvYcw8mSm/YnyQrez5ZbA7q49IYQQQgghhBBCCCGkwLJv/0EZ/u3vMmXWkrCL6PG7w3+SI8bIIQBQ2owZO14G/PsuX4uhYcO/li7deknPS6+LKPUwOD74zffl2utv18H1oR8Njwx4Yw83hA3/OL6/30ANA/tYCkhYDwEoExAW4rDjhxusi2AddPlVN6sbwjRxwH+QwXcoAK7pc6l89XW6tYxfGHYajDvy/sGHw9UNZWH7MXm03eyy8/IbJO577n9Ydu/ere6xmPHCC2pFmWYtVZ5BaRkGbhkmPThtBwP3UFCu//XXsGNiSVTb3bN7j7Rz6vCHnyZGyjYarVs3V2UN2tX61PgUsHZ9Y0OdG2ABZ9xxbLd5U7+2H3Ov7Qb/Bi+/2Bs3XDfYfqGEC0qt0rWkTaW2smXflrCLSKNyjdWScv7mebJ65ypZvG2xFD+huNQoVUMtKQ2whKxVqqaUKlJaxq8cH3ZNLIlqI6jzefMXRn5joFOn9rJ4SXp7mTlzrjRr2ihiXen+XRp+nzI9U/l7+f/WeZai/uEHVpH3PfBopG796tCA+/D7hsVgLExbRpyxnt9+QKEK5ef4HyfquV/+7XSb5zr2+E2Y55pX3uzw3H2H2y/CRJxwwz24F+Ae3At3WL4GZcG778q6SZNk54oVsn/7djmhaFF1xySM3evW6bNty7x5cuTgQSletarzIDz6DET7LlyypJSqVUv9Hd6f+AkzeYlQGkwf9Z/f3iHDufNfreKizc3t7t4TQgghhBBCCCGEEEIKLEWTC0vHto1k7sJVMmPecpk2Z6ken9ymoYTisLZds3ad7qtXq6p7NxtSN0rF8uXUAgeWjkapByZNmqJLp8ayvpw+c7b0vaGPhlG5UkWZPWd++Io3UCLAHwbesb379kt6LyzgsKwn3BAvljf8+IPXdYnYdz8YFokDg/ZQrgbBDPgDrzAwgI4Bclhfwh1pQfx7du+VjRs3q1vLFk11SUKkCee9Lu6hVn5eaQfwa8J7YmA/VZL4pR9+L7qwu7rfeftNcSvYbDD4juVcOz/1lJx4771qPbl5zhzZt3mzNLrySh3E37VmjRSrWFHWTUxXXuQEiWq7oHy5FLn2qt6BLHDRdtGWUS+458a/3+2pMPLCrm9YpUE5hPigdMHys8bSzVjTmTaP+jXtHdfhDwpFKGLgF27Y0AahlMEGxZoJD8p0uP0xY3bE78bNWyJ+oaT9fNhb6h4UWE6eU7u7HDi8X1btXBV2ddpH6ATd7zqwM7I/knZE6wTKy3ZV2ku3Ot1l5Y4V0rhcU5m3ea6k7tmgfhNNotoInmslSpRQ5TSedSjnE9u0jCh1UZZ4BqAuvX7DAM/A+fMXqTvK2ijGvX7HBtTtP5xrsODG89GvDm1spWksTFuO9fyOBZbFBX75RxrxbDJtzDzrTb8w4rN39Nwrb17PP7R7LL1rwjO/F79nL37X6HfgjjQh3njAkq6woMRzDWAp2IO7dunx/q1b1doSkzU2z54tZerVk0ZXXKGTNMo0aCA7V67U52NBJ5QUNn/MuG8oD3W5RD7tVltqSCnp2u1i+awbzsP7RhVFtqyQ1zLdl3lPCCGEEEIIIYQQQggpuDSpX006tG6gA/mzF6zUY7glEigMu5zZWY9h6VipUnk9BlCgYTA6Fp07dYh8b9IMjLuBIgiKI1jOQIlgKz+hTII7ri9btjKTQgqD31Camvv9/EXDL4yly1bo0pBQRtpA4fGXC8/RYygLfvrlV7mk9w16L6yosHwj8Eo7ymDgEy9GFBV+ca9bn6oD86b8oYyoX9f/u52xmP7MM7rsK5Y9PKFYManSsaNaC81980357d//1uul69RRiyN8t7LjwIHS+p//1O+6JZpEtl0o8/wU4DNmzpHzLrxSyxUYxQjugfID9WRbcPlh1zfqoU6dWnqMtgoFilu5ZLd5+IF1HdKAtKCtYMlRxGkszj7+ZIRs2bJNw961e09kWU8ABRauw5/tF+5dz+gc+Q36/bbcXNSgp5QvVkHGLB8jR9IOh13TgRHUgSMH9Rh7YxSFb1U+POk/uh103A85W9PyTeWRzo9Jv4795eSqHdVfIklEGzH1gskPKC8oKY3FNpaAxe+snFN+0X7DaFv4RiVAWeM3iPJ3/46j4VeH8eDXlhOBX/7dbcxg9wvR8uZ+/mGJXdyLyR/m+Rz02Yt6w71BqX7mmVL7vPN0Iga+xWuAFSU4sGNHxOIclpOTH3lEfuvfX3YuX67Px6IpKdLxscfkZMe9Vvfu6q8gEoIJqfkDOBdZKA+N/1wuG7dCVstO+X7c53Kps1027gu5dCz2n8u10xZG/Ge+/+g5IYQQQgghhBBCCCHk+CGeJRENGKSHYsR8s+1YAUUQLNVgabNkWbq1GIDFmvlmG675DVRXrVo5YqWDzW3h5AcG2WEZBLzCSE4uotdi0e7EVhErOGxQtPqlHUoyWILCWkiXWNx/wDv9AeOOFyyJuCc1VUJFMoZf65xzJO3wYbW83L12rS6fiCUT8b3KnCYrbdcGiiRYarmVP/Z3/bwsf+EGqzhYk+Uk9rdRYYUGheSrr72j1mNwg/UdQJtF3UMJBqUN2hDAdXM/NrShrIKlXFOKpsh1La6X9lU6SOnkMnJN82ulVunaUiipkJQrmv57wB5GUQePHNJz0LxCC6lduo6s271Oip1QXN6c/Yak7knVb1jmNFltIyhLKIth6VeuXFlVlmGJ1Zmz50ndurUiSjiv33A0Mv2OY0yMiFWHNWtWjyhHvfBqy9l9fqNcEC+IN/82Xnnze/4hXFhPYtluY9GcnWevF1As1uzWTXatXi3znefYng1hy98jRyQ5JUUPYUGOb1keOXS0fWNSRvlWrWT70qVStGJFWTJ8uGyZOzdXnoHHipB+9Dz8B9LXAjfnf8id476T1yPn7uvp5+bPnNvXCSGEEEIIIYQQQgghBZcFS9bK5JmLpXXT2tLK2abOWiLzF/sPdHuBQfoO7dpksnDBNyfjITV1c+S7b/jmWbxL9BmQHixx+tHHX2h6Vq1aI7VrpQ+kI3yvcKF4AOZba0HBIPmXX49RyyC/MIyFW7TlaqEsWLR4WSY/0dIOhdRD/e8JD96nK2DccZs0mXKF1ROUuFmhZM2aqogsUqaMVD/jDClRrVpkCUSApQ5L16sn63//XZdHNMA4xlggJZJEtF0btBtYNr486K2wS+4AJRgUpNGUVGgDbj9QLKFdoe3AHcvH2kDRA+Um2hAUSWinbqtPuOM+Ey6UTkF4buqzcv/P9+k2Zf1k2bF/u7w3912ZsHqC7Dm0RxqUbSCVilfW/Xbn2sItf4bvFOlQpYOs2LFc9h3eF9ZHpAMLy0STqDYCSzz89jambtLfM357WGL165Fj1cIS+P2GAe41v0FMoMBv0Fhl2r/jaMpCvzq0geUg4jLKOwBln1FWe5Gd5ze+M4n4EK9f/rEsLpa6jZZuv7xFe/7B2hjLwUJ57PfsRZqw1LVZ3tbv+e8Gz7qKbdvKnnXrdLLFge3bw1dgaVoMAAD/9ElEQVREdq9fr8rICq1bS7lmzURCIdmxbFn4qki100/XJWFxr/1N37QceAbmFdItKn23BjKgy8XyfDOXe7Oz5dMup8qFtpvHRgghhBBCCCGEEEIIKbgcPnxEfp+xSJo3qiltm9eVE52tecMaOrB/5Eh844NYQhCD3WZZwX/ePUDOP/es8NVgYFlMLIOI+zH47Gf5GAQMYkORgOUvoURUZaITLpQ9JlxjBQWrHAxk/+ue2yL+sNmD/TZY0tD4gZJn8KCnNSwoHLzCgDusf0zevJYJxf2wjDN+sEG54Jd2KAjghvLGQH7VKpUDxf38S29IlWyUa4U2baR9v35S+/zzZe+GDbL6++/DV0SqduqkVpSbZszQ77KVqFFDmlxzjS6bmDp1athXYkhk27WBcq9t65a6jHA0UH9myVVsrwx6O7K0Z7wgTtSr+e14tTv8vmw/sL6Dcga/OSy1iTaMJS4BFGE9L70uki60IcSBZZbNspymDbrjzi6b9m6Un1b9KClFy8md7e5SS8uJaybI/sPpCrAza3aR5EJFHbeJMnvjbDlw+IDc2PImKZtcVqZtmKZ+EkUi24hRhNnff4QCbueuXWphCfx+wwBljN8v3O6+72GdSAH/7t+xeSYZEAfCgz+/OrQxSk88l0waoHzGvdEI+vy2l9fGBozluV/+8SzG0q8m3ciLG7+8eT3/tm7bHvntoSzP7nqaxu/1/EOazLdk7TBiUbxSJbUKh8Uklm7t/PTT0v7f/9bJGHjm4ZnWuE8fqdSunWyeNUufeQDPR0zggMX5lnnzZN/GjVK/Vy8p26iRpP7xh/opiCT1GjM8DZMOoFfMvD9Rnu9WXhaOGyeDArln3L9x1kXhaAjJ/2xdnSopNSqFzwghhBBCchbKHoQQQgjJLWLJHTBIWPDAAzrQmijWbtwp1SqWCp+RggK+PZnbNHn8cbGt6gxot09PelCeOP2psEv2YbvNOrCcPFbc2+m/nm0EJPr5xjZy/HIsnn/A7xmY14HssXBRupWw2o1Cqei93ylbDxWViunf5D3qXquEYAVd//vS94QQQgghhBBCCCGEEEIIIYQQ4kX6ArdhZWtE6Ro5XyTTd4i0bNxNbtFzuJ4oLzSuKLJlubyeyX/6np+nJIQQQgghhBBCCCGEEEIIIYREIyT4SLJaQOK7kul7+/yrqV/JpWtEzjrnEvm02yXy2Tl1pMbu5XLt1IWe/u1zQgghhBBCCCGEEEIIIYQQQgjxInTU/DHKfu44uXTs50e3ifhoZ4D7CCGEEEIIIYQQQggh+Z6kIkXk4O7d4TNC8gZol9EoHCoiuw+y3R7PoA3Egs83kl+J9QzML4Twsdh0K8j0fcZz7Ozz+K8TQgghhBBCCCGEEELyN4UaNJClI0dyMJ/kKdAuo1G7aAMZtWQklZXHMWgDseDzjeRXYj0D8wtJvcYMj6pR/Eu7C+WacoXDZzY75fux4+S18JkXb5x1UfiIkPzP1tWpklKjUviMEEIIISRnoexBCCGEkNwiltwBw4SNqamyfcwYObx4saQdOBC+QsixAVZEGKAv0727VKxUSZKSMq/uZ9rthLVjZMW+JXLwCNvt8QQsKWsXrS+nVvNvI4DPN5IfCfIMzOtA9li4aLkeJ13y7WdRFJUnyYvdq8vWBV/JQ6XOkfeKLZNrpiySv7T/i5y19yu5Y07Ymw9Dzu4ZPiIk/8PBQkIIIYTkJpQ9CCGEEJJbBJE7zGD+zh075MiRI2FXQo4NoVBISpUuHXOAnu32+CVoGwFsJyS/EU/7zqtkUFT2gqIS+YC6MtP+JHnhnPLy59ix8lqt0+Xdmrvl2gnTMrp73pe+f4OKSlKA4GAhIYQQQnITyh6EEEIIyS2Cyh0YzCckLxFkgJ7t9vgmqBKH7YTkR/KrkhLYisoQfn74DXrvp8mfu0tJ4+bO8YrdsrVEebkF7rVKSIqzh6eM/jPuCSGEEEIIIYQQQgghBQMMiHLjlpe2IHjdx+342YLidS83bnl9KyiE8B+yo1s4X/b5oAnD5U85yTmfJj9sKSpnde8lw5tUFNmyTF7z8A/MOSGEEEIIIYQQQgghhBBCCCGEeJF0yehP09I1jLCBdPYwh0zQ+ZCzL3b2hBQMuPwaIYQQQnITyh6EEEIIyS0odxBCCCEkN8mw9Gu6UhGE95nO28mLsKLsfqmzOftznf1Zp8tffP27zgkhhBBCCCGEEEIIIYQQQgghxEVILSBhDem5bygPda0jKVtmSa9vP5NeY5zN2X+/v6Jce+qJUe4ze0IIIYQQQgghhBBCCCGEEEIIyUzYotLZPPelJaXwTvltyqIM7oMmLJfVJSrIrb73mT0hhBBCCCGEEEIIIYQQQgghhGQm6eLRn6ZBpQj7x8z7RvLQWXUk9fux8moG95PkxXPLy5/fut0z7t/sxm9UkoIDv9dACCGEkNyEsgchhBBCcougcse4JV/K3I3T5cDh/WEXUhApUihZmldsK93qXxR2iQ7bRcEk3nZACCHxYH+jMumS0Z+m+Woasa99urzXQOSz736Wr8Lut552qTTe9pncMcfy57EfQkUlKUBwsJAQQgghuQllD0IIIYTkFkHkDiijktIOSY96PaRE4RJh16yzduNOqVaxVPiMZJX7f74vfJR42lbpGFNJxXaRe+RkXUcjSDsghJB4sRWVIegVoVT03p8kLzapJCVOqCTXnnupDO/ubM7+LKfPqVH96Pnw7ufILRnuC+8JIYQQQgghhBBCCCH5mrS0NJmb+kfClFEkf4A6R937wXZxfBCrHRBCSHYJwfgReO+nyR3ffia9Ym5j5TX1nzkcQgghhBBCCCGEEEJI/ubAkQNURh1noM5jwXZR8AnSDgghJDuEMBsC8yFyYk8IIYQQQgghhBBCCCGEEEIIIV6EJCkp3foxB/aEEEIIIYQQQgghhBBCCCGEEOJFSNQCMg0mkJ77v7S/SL9D+Tm+RZlhj+9S+t+HPSGEEEIIIYQQQgghpGCzc9fe8FH2WLJ0ufS89Drp0q2XblOmzlD35198I+KG6/AHtm7dJtdef3vk2udfjFJ37I2b7W4z+M33I+HkB5AHUx7RqFe2vvzzpLvk8dOflIGnPS7XNv+bJBdKlpOrdpR+HfvLI50fk5ta36xuFYpVlFva3CZn1+4WvjuxJKpd+NU/sK/d32+gbNu2Qx777/OZ6hbl524H8IN2kF9pXqGFPNjx35G6vqLpleqOuu3T9Cp1++9pT8j1LW9Ut0rFK8s/TrxD28D9Jz+o94NejS6V61pcr8eEEHIsCFtUJoUtId37dnJ2eZHZCz6TS8Lfozy6x3cp/e5L3xNCCCGEEEIIIYQQQgou+/YflOHf/i5TZi0Ju4gevzv8JzkShyHDvn375aOPv5Bnn/qPjB83XLf27droteIlismbg59VN1x//qU3VEn5v/eGyf/den3E/yUX91D/4KnH+3u6F3TaVGwjJYuUlI/mfyg/r/5Z6pSpKx2rnSItKrSQZduXykcLPpQyRcpI8wrNpXP1znLg8H75xfGXaBLVLoBd//3uv0O++nqsuhvFrannJwb2k7JlS0uzpo1k5sy5eg2gba1YuUa6nNk57FIw2Lhno3y95Ct5aOIAmbNptjQo21BaVmwlp1TrJA1SGsrPq36Sb5eNlpqlakrXWmc511pKoaRC8tIfL8r2/dulSbkm0tppL9VL1pBJayeFQyWEkNwn3aISnYPnHl72yoZlftej7wkhhBBCCCGEEEIIIQWXosmFpWPbRjJ34SqZMW+5TJuzVI9PbtNQQnEYMuzdu1fWp24Mn/lTvVpVqV+3juzbv182BPAfC1jVwSoP1njGKg+KLYC9cTeWfFCOwQoPlpy4z/YDNyhQgW3pZyz5/PziuvFrW02aMBD3vPkLw67ROXjkoKSlHdHjQkkhOZx2WPYe2itJzrEhTY5IicIlpWapWvLbut9k/+H0/CaSRLULN6tWrZHatapHjr1o3bq5lpepxzVr16myMyWlrJ57Ydcryhxlb7Atd7Fft36DXod/u12YOjT1bd/nZwls2ptf24hG6p4NMnvjLCl6QlE1HEI9b923VWqVri27DuyUH1eNl9+d+sVxtZLVnHIPwbwoTPrY/YmVT5Ql2xbLn1sW6DkhhBwLjvZQwN1HJE2V21eLnH16u/B5+i5CrHNCCCGEEEIIIYQQQkiBpkn9atKhdQNVSM1esFKP4RYPUCJde1VvufHvd2daotNm9pz5qqBMKVtW+t7QRwY+8WIGpZLhvgcezaQg8mP6zNkaFqzyKleqqHGA1wa/Kx3atVH3EZ+9I/Xr1VH3SZOmyAvPPiJ33nGTvPvBsMi9A/59lwwb/rX6wTW4jf76Q7Xmg+Lpm9HfRcJ79+2XNM+2VSD8Tpg4Wf3CHfmE28cfvC67du9Rf7H4Y8M02Xdon1zZtI+cXuMMWbdrrcxMnaEKrXpl6stfG1+ulngNyjaQVTtXytxNc8J3Jp5EtAuwZ/debReoz8lOuZx/3tnqjj3KyK3YgzIbQEEJYIF5YpuWehwNU68o8927d2u7gQLxyWdejVjuar05bQ/xVixfTtsF+GPGbL2ObePmLXov6hf+4QZL4O9++EX92pbAsAItWjTZtx3F4sZWN8kDJ/eTRimNZdr6KbJ65yopUqiI7Dm0VxXQ2HAMRfXM1JmquL79xDuk2AnF5MDhA+r3uxXjwqERQsixIaOi0m0Eac5L1JXPz7tMPj/X2bDXrbvc6uefEEIIIYQQQgghhBByXBLv0p4GLPUKRQ0Ue7byyVZUvTLobfnXPbepcgeKQyiKYGHnVkiapV9tBaMfnTt1iPg5tXMH3SNuKKO8lgu96MLuqoSCHyi3TNqwX7ZspSq3kBak6bwLr5SffvlVtjh+Yen33tDPMlhNQjH5spMn3G/7hXuvi3toPrFBwRkEfG8Syqd35rwtI5d8LdVKVtdlP2FZ99hvj8hDkwbIih0rVFGVUjRFHu78qPyn08NyTp3u4RByjqy2C3vpVyjznnlukJYxygWKPij2rut7Z0TBDXez/Kupxwb1o7cBYOoV97cLlzeUnSVLFJeWLZrquQEKbdM2EM/Hn4zQOsSG4y1bMlrL2m0DbQwKdtNeo7WjWLw56w15/PeB8ufWBdK5xmm6lCs4dOSQ7oE5hgUmln0dMPHf8tnCT6V26Tqyae8m+VeHB/S7leZbloQQkttkVFRmop28VKO0rF79qVwy2r2NkUFhX4QQQgghhBBCCCGEkOOTBUvWyuSZi6V109rSytmmzloi8xd7L8sZBFgjwuIMlmfAVlQZS0QbfIMSFmv4xmUQ5U4iqVq1snw+7C1NGzYozrCM7ZC3hso7Q55Xt/PO7ap+jWIVSkhbEWt/TzOIYjUa5YuVl417N+lSnrM3zZI9h/ZI8cLFw1dFKhWvrN8qXLZ9mVQoVlG+WPS5zNs8TxqXaxL2kTgS3S6A21oSoLxgdYrlXo3yzyz/OnvOAlUquttMovmH9a1UbFC6QyENpTvO0UaQDoBrSC/aiC79uv+AZzuCwjQI+N4k6hvLv1YqUUmX/i1dpJQqHbHhGNaTNqdWP0227NssVUpU1Xby1ZIvpaLTHhqVaxz2QQghuUcI35PEXBb9rmR4b5+L7JAFs/2vxzonhBBCCCGEEEIIIYQUTA4fPiK/z1gkzRvVlLbN68qJzta8YQ1VUB05kn/HB6HYgmJp/I8Twy6ZKVasmO7dfmARCSs8XIcy0iwla4AitlOn9uoP1qDDvxiVScEKdyg0Aa5hydMg7DiwU8oVLSf1ytZX67qShUvKnoNHl409rcZpsnXfNlm3e51+s9BgW+AlgpxqF0ZBaRSWfpjrb74zNGIlmxUQDpbdddehTc2a1eXLr8dEFM8G+3uai5csV8tOA5SQD/W/J6y8TC+PaG3NCygbsUEZ2TAlXcGIZX3X7lorJYuUkpOrdtSteOESsnLHCr0O2lVpr21kwppf5ITQCWFXWLweSXg7IISQIISSkjDXQgR7kPH86Dcqva/HPieEEEIIIYQQQgghhBRMChUKybW9zpD2reqHXUTat26gbqFQ8PFBKHlgZWiWz8QSr3+7pnf4amagvIM1mvF/930PyxWXXxzYCi0IiB8KKITv9a1LxIVlaI0fbFjqExZ+JUqU0KVc/3n3AKkStqQzy4Biw3K28AdrUCir4BfuamHn5M18fxFul191syo+g/DDyu/Veu7Gln2le91zZfn2ZeoGoLisWqKa/Lp2kszfPE+X/bykYS9plNJQv22ZSBLVLoC99K9dz3Z5ovyw3KuxRsV1nGOkOsiyr34gHPMtVMSjlrDbMiokYSGJZWMv6X3DUT9Oe8bSsKZtQBltLCrxTVWTZigyq1ap7NmOYlGiSEmtYyzf26RcE5me+ofMSJ2u9b18x3I5t+55en3ptiVa5wBKzZMqnyQLtiyQlTtWajtoVbG1XFDvQueeZXpOCCG5TVLPUZ8cncKCPsKe0JLUXl4+r67UCJ9mZId8N/pbeTWDf2ezzt/q3it8REj+Z+vqVEmpUSl8RgghhBCSs1D2IIQQQkhuEUvuwMppT096UJ44/amwS/ZZu3GnVKtYKnxGssr9P98XPsoZ7u30X1+DFLaL3CWn6zoa0doBIYRkBcgeCxelTwAK4fmiVpDY8GeO9Xyq3D56mMf3Kc03KuHP/35CCCGEEEIIIYQQQgghhBBCCPEihE9J6nclfbesXyeEEEIIIYQQQgghhBBCCCGEEC+OfjHZwW0Dmd1zQgghhBBCCCGEEEJI/qdwqIjsPrg7fEaOB1DnsWC7KPgEaQeEEJIdMigq020g28vL5/eWL5zt8/DebBnPz5Vb1f9RaENJCCGEEEIIIYQQQkjBo3bRBjJqyUgqpY4jUOexYLso+ARpB4QQkh2Seo76JMf0i2917xU+IiT/E+vD8oQQQgghiYSyByGEEEJyi1hyBz7xtDE1VSasHSMr9i2Rg0cOhK+Qgggs6GoXrS+nVusuFStVkqQk73X02C4KNkHbASGEZAXIHgsXLdfjpItGfpymzxioK50DdDD60ME3JiPnWbv+1rmXOo6EFAw4WEgIIYSQ3ISyByGEEEJyiyByB8b8oJTauWOHHDlyJOxKCiKhUEhKlS4dSDnFdlFwiacdEEJIvGRQVNKikpBgcLCQEEIIIbkJZQ9CCCGE5BZB5Q4opcjxQ1DlFNtFwYZKSkJITmArKkPakThbjuwJIYQQQgghhBBCCCEFAigsuB0/W1C87uVWcDZCCMlpQvqsMQ8dz302rhNCCCGEEEIIIYQQQgghhBBCiAehdAPIdAtI7y3r1wkhhBBCCCGEEEIIIYQQQgghxIsQ/lOjyPAGEnVOCCGEEEIIIYQQQgghhBBCCCFeqKISto9mA4k6J4QQQgghhBBCCCGEEEIIIYQQLyIWlTmxJ4QQQgghhBBCCCGEEEIIIYQQL0JivieJPVwSeE4IIYQQQgghhBBCCCGEEEIIIV6EJClJIhtI9DkhhBBCCCGEEEIIIYQQQgghhLhQi8oc2wghhBBCCCGEEEIIIYQQQgghxAP9RmUmK8hEnRNCCCGEEEIIIYQQQgghhBBCiAchtXtMC/7dybjOCSGEEEIIIYQQQgghhBBCCCHEg5Cxe8ypPSGEEEIIIYQQQgghhBBCCCGEuFGLSrOBRJ8TQgghhBBCCCGEEEIIIYQQQogbtag0G0j0OSGEEEIIIYQQQgghhBBCCCGEuAnhW5JHN7GOnc3xkOE8zuuEEEIIIYQQQgghhBBCCCGEEOJFSJKSnH9Jkr53XOxz+LDP47xOCCGEEEIIIYQQQgghhBBCCCFehGAGqdaPObAnhBBCCCGEEEIIIYQQQgghhBAvkv7y1Ydpav2Ylm4ECSUjLCKhZzTnWb3+zvmXhaMhJP+zdXWqnFA4OXxGCCGEEJKzHDq4n7IHIYQQQnIFyh2EEEIIyU0geyxctFyPQ2n4H1pFCVtC6unR8+xcJ4QQQgghhBBCCCGEEEIIIYQQL0JJ4QM/snudEEIIIYQQQgghhBBCCCGEEELchMJGkBH7R3NuyO51QgghhBBCCCGEEEIIIYQQQghxE8J3JYGxjDTnhuxeJ4QQQgghhBBCCCGEEEIIIYQQNyH9zmRkg0Vk4s4JIYQQQgghhBBCCCGEEEIIIcSLUJI4f0lmg2Vk4s4JIYQQQgghhBBCCCGEEEIIIcSLUJoctYDULYHnhBBCCMl93pszTzdCCCGEkNyAsgchhBBCcgvKHYQUPEL4Ty0gw/uj50etIrN6nRBCCMkL/LxqjVzx1Teyae/esEtm4Of9uZkF3T0HD8qjk373vBfu2NzM37xFLnfiwz4aiA/xeoF7bxw9Nmqa/ZiRulE3QgghhOQ+kB3u+G68p1xhiCZfwA3X4McG7pBnvGQHxIU43ffYRIsTINxYYfhB2YMQQgg5dgQZg/CTL4DfeEi0cBEWtmhEixNukDv8xkSiQbmDkIKHKirTLSHT90fPj1pFZvU6IYQQkhf4adVqKV74BBm9dFnYJTGUcMLctGdPpgG/qevXZ2mQz6Zp+XLy5nnnSIVixcIuhBBCCMkPrNixU3Y5csBPK1f7KgWzSqXixVTOsIHMMXXdhvBZ1jm9ZnV58ewujsxUOOxCCCGEkPwAZAOMT3z256KwS+Ko7CF7QL6Zt2lz+CxrQN6A3AH5gxBCCjW+otdD4eOE07NRi/ARIfmffTt2S6jQCeEzQkh+AQL01PUb5MpmTeSnVWukU/WqUrhQIb2GGYN3/fCTLhmC1QDKFk2W1pUq6j03jB4nr02fKb+tXSdFHP+dqlfLNHA3a+MmaVahvMzbvFnvA7j3u+WrpHqpknqtoiPU2+H94aTljJo15OMFf8r/Zs9TJerKHTulUvHi8vqMWfK582Lx7dLl0qJCBfl4/p/SrkplDddOayhJIvF5MWbZCt13r1tH94SQ/MmRI4cpexCSD/l22TKnr68p2/YfkBKO7FC7TGl1jyZfwFLhhtFj5c1Zc2SBcww3W2YBew4d0jAOHjniyCxFVcYAv65d71w7qH7NPbBOuN4Jz8gNDVPKygM/TZDJ69brIGbdMmVUoTp84SJ5adoMjR+yyC+rV0vT8uVV+XnP+J/lmcnTZLjjv03lSpH4vKDsQUj+h3IHIfkT9Nmjl66Qvq1bOv3/amlftUpk7CKafOE3HmIDucO5KMu375TmFcpHwoX8UK1USV1P8RRHlgF2eJAzShQpLP8YN17mbtosXy1eqrIE/MzcuEn+9eMv6ufbZculjiMnIVxbdsEYCcZN/KDcQUjBALLH5i3b9DgUMXzMqT0hhBByDJm3aYsj+JZSC0WAQTkAgR2WDp9c1EO+v/xSdTO8Nn2WnF+/jrrf3aGdbNyzJ3wlI7udF4IKxYqrFYMK8A6w2oRAjdmMAC8NCO/lbl00vF6NG6lQf3XzZvK3ls3kP51Pkf6dTla/EOBvbttaZxUWC98PILAjjq97XaRh4F4bCPJnffxZZJuZulE32w0KUUIIIYTkLOj3MZjXrEI5lQfs/tdPvsA9r0+fKfc4bkZWwIoNXqTu2asToYzFBO5FHOfXq6vnADIOLB8QFraNzj2Qfx4/41Q5s1ZNlX2M9cIUR76AjGJkEcOzU/6QdlUr6/1fOfKHkaMMlD0IIYSQvAH6eIw/NHH66grFi+sYCIgmX0QbD3EDeQVjKmaFKox9QNZpH55UDczyrQgL4xZGBoCMAdnj47+cr7LE7oOHVC6BP9uSEul5b87cSHrccgnlDkIKPqHIpyRzak8IIYQcQzBQ165K+oxCDBqaJUuwP6NWjcjSqma2HoRuCO/nhQf8apcuJbXLlNFjL2BdgIE8vAzYg5MGvDRMWbde/vrlKBWeH574q/rxooMTjnsgEEDgxkuFmb3o5q9NG8tzXc+IbJgFic12izYbkRBCCCGJwQwWQr6APGCWiI8mX+Ae9PHtqlTSc9yHgUY/zGoLCDMSn2XtCBln1JJlkYE7HGNQ0AsoTt3LzLvT6gVlD0IIISRvYMY8gD1JKpp84Tce4gdkAoxjYMzDTAa3xycQJ1aMgtxx4fAvdQzES/aAzHJp44bhs6O40+OGcgchBZ+QflcS35T03OMwG9cJIYSQYwhm5f24crX837gfVGCG4AzLRAjXiQQvBZhd+PPqNSqwu4VrLJFirCG9Zgdml+RChSKCOjaDlxshhBBCcg5YOholISYpzdm0+f/ZOw9AO4qyf7+56b33TiCkQAhVQVABARULfiIqCIp8WLB8iooifxALiKggiIh0QYqhhRIIvYZeQkJ6Qgrpvffy32fumcNks3vOnnvPvblJfk+yd8/uzs6809+pm1/ZUC6aNWiQX9nAkTSgyK4NXu/gKPf3n6R7CCGEEDsfJhc9Om2GmxCN7sGZb0dyv5z4Pg76PBiUTNI92C3K6x1JuzFUB+kdQuz+VNRj6WM9/sbO0eF+xu/7c5bnQgghxE6EWXlfGbDPdh11zCB8c/5C692q9XaDln7WIZ1/4DsVmYU4c8UK9zsNFHBWVt4zcXJ+JqOH+zNWrHRuVhVmBt43aXLZB1iFEEIIUT78SkS/bRnHNccdU7lVWm4eb5J+ga7AtmrcA8xgTyHoIESPYbUCqzND0HHotKxqJyWdkehLfos3IYQQQtRN0BnYEj7s82C3BOrwQvpFWn9IIVgJSZ+H3zkihAlU1emzoB+FrWjLPcAqhNh1qNhWuSwy+hs7syIy6b4/Z3kuhBBC7CRQkFHE4wOHfisUVhbQCff5+x50Mw89bF/CdyL/8vqb7v5fo3PHAtuveegwZOVkfNYgCvxFH/to3j4O//0GZOP+719+zV2nEZeVD9AXok3jxu4QQgghRO2B3kF9HXbe+UHERevWpeoXmD9jv8H5HSDo6MOeQvAOW8+jf8S3hkdvoJPSbzv/9YcedR1/mKMjkfteF0nj+wcOcYOdvP+FSP9gl4pCSPcQQgghah/6NuJbntLPgE7CJOw0/SKtP6QQ9HXQ55G0mvL0wYO2s+//nnrW9cl4nehrkS5SSJfAbrZ+9bpLsT4S6R1C7H7U+/zw/2xjBSSDi9ufeRodO9zP/vzWz301MiDE7sGy2QutQUNVgkIIIYSoHTZv2iDdQwghhBC1gvQOIYQQQtQm6B6Tp8xwvysYV2T1Y3SKnStXRVbnuRBCCCGEEEIIIYQQQgghhBBCJFHhPimZu0g8V+O5EEIIIYQQQgghhBBCCCGEEEIkUcHCR7f2sQbOQgghhBBCCCGEEEIIIYQQQgiRxIcrKmvgLIQQQgghhBBCCCGEEEIIIYQQSVTwkUm+KVkTZyGEEEIIIYQQQgghhBBCCCGESKKicgkkyx9r4CyEEEIIIYQQQgghhBBCCCGEEAnU+9wDt9fY0se/HXhs7pcQQgghhBBCCCGEEEIIIYQQQphNnjLDnXMDlax+5BSd3Zat5bn+9+e/Hp2F2D1YNnuhte3RKXclhBBCCFGzSPcQQgghRG0hvUMIIYQQtQm6hx+orGBccZv7FxFdlPVaCCGEEEIIIYQQQgghhBBCCCESqGARJOsfOaDc10IIIYQQQgghhBBCCCGEEEIIEadiG6sgox+VKyGTzlV/LoQQQgghhBBCCCGEEEIIIYQQSVTUq1evcgWkXwm5w7nqz4UQQgghhNjVWLdhgzuqw9wli23cjOn2yrj33MHvBcuW5p4KIYQQQlRSDr0DpHsIIYQQIgt1Ufeod+L9t9XY2sfbvnBq7pcQuz76sLwQQghRt1m+erWNnjrF/W7epIkdOmCg+52FVWvXOiV72apVtn7jRnevSaNG1rZlS+varr21at7c3csCyjl2dG7bztkBXKOwcz24T193rxjSPYQQQoi6TVV1j3LqHVAO3UN6hxBCCFH32d10j8lTZrjf9ft/9X8urlz+WM+tjkw6V/X5l/bdPzoLsXuwfuUaa9qqtAwrhBBCiNoDZXjN+vW2Njo2bd5sfbp0zT0pzKyFC2zqnDnWtkVL6925i+3Vrbv16tzZ2kUK+8bInmnz5hofO2jdvEXujXRQ1mksDOrdxyn6zaLfHPzu1r6Dk23a3LnudzGkewghhBB1m6roHuXUO6Bcuof0DiGEEKLus7vpHkuWLne/K9wXJd0HJSNRUs5VfS6EEEIIIURtgbK8aPly69imTe5OcRYuW2azFiyw/fvuFSn4Xaxls2bWsH59d/Cbe/vvtZczg9lCMDtxw6ZN+YbCjPnz7LnR77hj7Pvv5581atDQmRVCCCHErk2pukc59Q6Q7iGEEELsWeyuukf9/l/90sVuVaSjvGetqBS7E8VmF27evNmefOxpu/u2/9qLz75kUydNtRatWlq79m1zq4yzM3/ufLvq8r/b5k2brVffXlZRUZF7UvMw0eCNV9+04fc8ZF27dbHWbVrnnhSHd8eOfs+uueJa69a9m7Xv2L5kvwshhBBVZfyMGdazUyfbt2cva9OiZX77kUJMj5RqtioppOQ3btjQ6kdK/JKVK6xT27a5uzsye9Eit21K6+aV+sLEWbOcLN07dIwU/qXWtHFjN+twy5YttmLNmqINi2K6x5wP5ti/b7jdHn/kCVd3r1m9xjp36WSNGhf3d8iWzVts5MOP2313P2ADBu1rzZo3yz2pHTZu3GiPPjjSXhv1mvXt19caN2mce1KcnS27EEKIPZtSdY9y6h1QTt0jy4rKd9961269/jZ79snnXNuf7r9OnTs5eUth7Zq1dsv1/7b33h3n6u8GDRvkntQOy5etsLtu+6/NmzPP+vTrU5L8O7O/RgghhNjddI/8ikq3+NGtgqyJsxB7Dlu3bnUdhuPHTrCVK1baM088Z5de+EenvFeuMs4OnWz9+vezTl061brSSyfn80+94Boeb73+tusALMTyZcudkk4nKf5kYLb/gP7Wuk0rDVIKIYSoVT459EDr1627+92mRbYtS/i+A0p0MTpFyjVmC7FizertGglspYJSPmfxIjer0CvoKPWYrS5r166zMe+MtUULFtnM6bPsuquvdwOXdP6VQkX9CuvavavtvW8/a9Ksae5u7bFw/iJ78rGn3ISvaVPeL6g38ezlF16xyy6+3BZG/t7ZsgshhNizKVX3KKfeAbWteyxduszefXuMrVi+0t55c7T95ZIr7IlHnyzabxCnYcOG1rtvb+vZu0etD1KiS0yZNMWeHvmM0z8WLSy82oMJVcP+c4/deO3Ntn7d+p3aXyOEEELsrrpH/f5fY0WlmR9PKOdZKyrF7kSx2YXMEqCzsHmL5vaz/3euffJTH7fRb79rTZo2dbPs5s+dZw0aNHCrHFBu58ye42YqNG7c2FavWu3eXRYp/a1bt7aGjRpam3Zt3MxE7J07e17UEFhh740ZZ0sWL7W2bdvklfmVK1e5hsLMGbOsRcsW1jRyDzZt3GQTx020WdM/cCs7cSfpXpzp06bbww884hoaGzdstAMPPdCa5jr+UOiZcfjuO2Ns5YpV1qxZM3s/Mv/0yKetaaSsM0iJ/J27drYOHdu7xgedpciNu/iF5yjzq1evSfUX7ixetNjGvD3WrVRtFcmqBoAQQogQFGiUY7Y9YUah33akVOYtXWItorqTLU8KsXz1Klu7foN1bd8+d2dHmFnYrlWrfCMAO9kGhe9GHLLvAHcPNkf1IR+Y79GxU+5OMsV0j6VLlrpJRaedeap9+3vfcvXyW6+9FdXdQ23r1m22YMHCSC9o4vQP6tsF8yuv0T/CerZl1IBo2qyJde7S2e2kgNmF0bt03I2L6ugNkT7QJmpsUBdTRzMwSuckdXebyDz1fVrdHddxkCWEiV5vRjK/9Owo917zSJ8YPGRQ3hz3GLxEjs2RbsLqhVdHvWYT3ptovSP9Ch0FmbtEukebSI/ATcIF3Wj6tBnWKNKp0I+QjxUQTLD6YOZsmzh+kpObZ0ysQg4Ge7G3caSr0QmpCVdCCCFCyqF7lFPvgHLqHllWVM54f4bN/mCO/d8vf2Qnf/1/nG4xb858G3rIAbZi2QpbsWJlvg5Fj0Cn8LsdhPUs/SYtooOdIPi9YN6C1DqafoQZ7890dbvTSdpW9ikk1d3U98XqcwYenxjxpE2dMs3WrFpjffbq7Q5vbt3adW4C+tTJU61BJMeypcvtuaeed6swu/Xo5uRlkJL+GvQq3GTS+ui33o38sTB63sKaRPdxh7BavXKVTZow2WZFcrVsVfkMiulIQgghxJ6ge/gVlfX3OeWki+tZPWPeMnUyFSyVc3T68LqKz/9ngAYqxe5D1oFKViQe+tGDbd7c+fbyi6/YRz/2EfecVYfde3R3s/5RnP/2p6uj311scaS8X3Teb+3px5+xZ5983imnbdu3s6sj8ww6oiT/4cJLbcTwx+zVl16zF5550XXADR4y2BZGjYK//OEKe/j+R+yVF1+1saPH2aD9BzoZeOf+/w63l54b5ZTmbt262p9+9+ft7h148NDttoejM/D5p190DYTPfemz9vabo23v/v2sS7cu7tkTjz7l3ON9FHUU7ycffdIp32x1S4OidetWdvM/b7H+A/vb+qhwu/KyqyI3H7DXX3nDnnn8WVc+MPtw0vjJ9of/t6O/9h20rz312NN26UWX2agXXo7kecF679XLNQh8w0EIIYR4dfw49wF5/22GTm0Kb0+SxuYtm932Jl3apSvjW7ZudduZtI+UcbZWSWNVVGfTcea3QAHMx2VD5khzzs80TCPLQOVrL79uQ4bub+0i3eHlqN7cGinhR37yY/bOm+/Yf266ww44aIi1bNXSmfv39bfZoP0G2UvPv7xdPduzT0+3A8TD949w5l985iX7c1TfPzXyaXtt1Ouuzm/WrKnttXdf1wl32cV/cveouxcvWmL7RnX+UyOf2aHupoMyruNQzxNGHnQW9JhefXo5t8e++54NPfgAJzMdeLfd9B/719XXOzlwb+WqVfb4I0+6CU+jIn8wODlj2gwnO52kdAT+6beXO9kZ0Hzh2ZesS9cu1r5DO7v5X7fajf+42cmOfegzdEzSaXj932+Mjhuc7sbgL7K0inQaIYQQwlMO3aOcegeUU/fIOlBJW/7wIz/iJjdTp7IycuD+A234sOFO3xh6yFDXP0jfA7sg9B+wj9suNqxn0Qfuvet+N1GaXRHYESKpjqb+fuyhka5fgX6D555+3k247tK9qzMf2ok7d/37v0XrcyYuPXTfI3bsp491A40Mtg6JzDVq1MjmzplnV11+td1z533OvbcjO2ZOn+kmaNH/wr1uPbraf26+w/XXsCKU3aX+esmVzq/oJqPfGu10IyaK03/y3//c4/yDTO9Feg59OdOnvF9URxJCCCH2BN0jv/Wr6/jnf67/3w8EbHddjedC7GmwKuDbXzvbLv7V79yqgH777EUWSYTBzQnjJlqPnt3tn//+h13/n3/aJ479uNWPKaesfDjtzK/bNTddZSd87ngbN2a8zf1gjj0+4kmrHym0f/nHn+yv1/7ZDTqiGLOCgJWMf/jr7+yWYTfZ6d8+zSnf4b0zzvpGfiafhxmCzFJEST/0o4e41Qko5AxIvj91ut1/9/32sU8cYX+P5EDWz530WfvVxb+0faIGwbe+881IjsutddvKwgelnAYFHZi//M0v7Npb/m6f+9KJkcxP2LTJ7zszSf6aM2u2U96P+8yx9u97bo78dblrcPiyRQghhPB4ZX1wn765O6XjZyTOXrTQneOg0DNzsUWTpkVnL7Zu0dyWr9p+a5Mx06a5I2T+sqXObHWhbly/bp39+Q9/tW9+5dv29OPPug45ViAksS36t37D+h3q2X323TvSVbavZxko/MWFP3P6xYCB+zp9YPasufbgPQ/ZQYce5PSWX//uV26iEhO1xr47djs7GdRkN4UddJyo7g+ZPWuOG2g87PBD7SNHHOp2nWDiE6skXn/5DXvh6RftG5Eec8Md19kV//yzff2Mr9pZ3z/T6Vf/vPUa+/yXPpfXEVi1ce9d97mVoX+6+o9OdjoKH7z3IVuyeIkzwzcwefb//vBr9y1Mvo3F6odpk6fZ9378Hbvt3lvs/IvPs/YdCs8iFUIIsWdSXd2jnHoH1LruEf1jl6Vzv/8L+8G3f+zq8f2H7mcNE7dv5bNQ29zEqng9ywSrOEl19JSJU23kI0+4foMb7viX69tAN5gc6QpxO1kwUaw+R7+YMK5Sz0D3OPTwQ9zODXNnz7UNGzbYo8MfdTs//ezXP7Wb774h0nXOt3N++j075oSj7ePHHGU33Hmd+6am5/0p092A7NHHfcL1a1x0yQVuBwgGL1n9CUcdfaTTWX550S9cnwsrNcdn0JGEEEII2FN0jwqUhpo6hNgTYdDuvIt+bl859ctuJcHwex6yDes35J5uD7MP+u7Vx21jcsu/brVFCxZbh44ddhiUa9myhQ0cPMCtbGQAsX79CtcZN3vWbJsXKdTMPuT9D2Z+4GYAts9tu3rTtTfb+DHj3XX3nt22u9euQ7vtthYhz74fKeh0FrKlGysiUKzHvjPWfTuKWYfMMGRAsVv3rk7hZ4vXtAHE9esrt7f96JEfcSsjMIvyzfZy2I97Sf6iwUDnI7MK6WzEHFu6CSGEECF+mxGU9izfUUhj8YoVtnrdOmsY1YnMVhw1dqxNmDnTHVxPmT3b2rduZfv26pV7I51u7TvYxs2b3LYnnn7du7vDwzM+VI/Z6kId2TCqm792xlftp7/6P9vvgME2fNiDbrszt91JAo0bNd6xnm29Yz3LTgZ799/bevbq4baBZ5eE5cuWue1kx40db//823V2390PuO9E0gG5197b20kHZJ9+hXUcdmsY807ld64mT5ziBkO59/Yb77jdHWbNnOVWWbCdPvahL7Rtlz6DlM6/5UuX27GfPsb5ka1h0T1YtcmW9bi9d/+9nJ8YwGQi1Jo1a9w2td17dre7bx/mVnK4rfT1vUshhBAxyqF7lFPvgFrXPaJ/1MU/OPf79r8/OMutVvxvVH/Sxk8DMzvUs7FJ00l19OoojNmKftmSZfbCMy/ZNX/9hz37xHO2aNFiNxjYrWe37ezs3LVT0focnYBt8jdt2mRvvvqmm+SN7sDOEqtWrrLZH8y1Iz5+uB3y0YNdP0SPXt3dyskk0HfmzZ3nJoAfc8IxbvesQUMGuV215s9b4PpE+LQNfR4dOnVwqy9bt2ll69autz59exftBxJCCCH2JN3DLdtiRpT75yrFyvOH11V/LsSeCFufDtxvoJ186pfdoB7bhKyLFNSKKF9s3bbVmUGh5SCvoACf/9vz3CDihb/4jf33P8Pc95dCGND0W4BgD0SvO/g2wv5D97eDDj3QTv76l+1jHz/CDX7+/P+da/sdsJ/9PVLmr7j0b07Jjt9jsNPD9yjpIFwXFVxsrXbHLXfZlIlTbG6keE+aMMnJGwmcM10c5MVPIQxEYgdLziHJX/XrN7AvfuUL9oOffd+mTJpqP//BL922ts59IYQQIsehAwa6j8hzZPmAfBrT5821BvXr27S5c923E/r37GktmzV1du7Xdy/76KDBJSnXB/ff123N8tbkSTZ/6VK3SwIHv7nHs+qsAI3D7Hs69djx4FvfOcN1ys2a+YHVq/D6QmX9yUQgoMMsXs+yRSodjyHUy65qjg5Xf0ds21r5yQf0DFZusgLyG98+1QZFes9JcTtfes0O+ciOOg47LnjoGPS6B9u/ss0aOzFMeG+CW9lQSWXbIgsNGtTfQffAv2yHuyXQPfATdvIbP9GBevYP/9f54ZHhj9qvz73QdR4KIYQQIeXQPcqtd0Bt6x4MzPE5l09/7ng79Ztfc5OLFi9aGukelROP6axA/+B72ZBUz86a8YF7FpJUR2MPO0cxeInu8YlPfdztrtC3Xx/7zg/P3s5OviVZrD7nszVMjmIgkS1ZH33wMbeS8u033rZVKys7gDOqHY6GjRrm+zQA2dE9GEglHIDn3Cd8nAcjnSupHyjUkYQQQgjYk3QPV5vSMeH+uUq08vzhddWfC7Enwsfj2W6Ejrd33njHzehj9WH9BvXdCkhWV7JqkUFCtn5lMJCZd2xPwjel+Hg8W60WA2W9a7cu7htNfLvh058/wSnuHTt3tDmz57p8SOfh104/xW37yjeb4veYMejhmhUSbK/230futPtGDnNbxB54yFDnF74BtTFS4F996VX3zSg6IulIdIp4AxTxzU6x9uUCW7X03buv+y4EjRD8hD3MYOzarat7LwnCh+1dDj70IPvRz37gVnQQboSVEEIIUW726dHThu69j1POe3Ts6LZUQXnnA/J8cL4qoJD36NDRbaHyzpTJ7uA3dpazoxCoH/nuNNulvvzCq7Z27Vrr3r2bm6C0du26/NbvUydNi+riTW52f1I96zsTC8G3HNmRATsOOOgAp3v026efGxzF/tDOWTNmOZniOg6dgYC+MG3q+25g8oLfn2/3PvZfp3tccd1frFnz5m5rfHSo9yMz/hvgbE+PX93gYyQvqyE4PGw/zw4OfCNq2dJlTl/hG9msmCy0EpNtYRfMm2+f+cKnnaxbIp2GFRxepxFCCCHKRU3oHeB0j8i+2tA92KZ95vsz3adbXnnpVbddfMdO7d1qQb7jyMAluyWwYxN1KTsvxOvZRYvSV2B66DPo2LGD629g0hSTso894Ri3MnHLlq072Dl1yjS3E1RafV65k8NYaxPpSH+/8W9O70D/YKv7+XMXuNWR7ET1xqtv2czps5w/3ox+r1yx0q1CQediUvnmXN8E8nXv0R2lxn1Xk74M7OG7lj0ie5qkxOfWSPakfiCvIwkhhBDlpEZ1jzL2e7iBSr/6sdxnIfZEUDj/8P8utcsuvtxtx/aFL3/eKdIo1PfccZ+d9qUz7Lqrr3cKLgozKw7OPu17dvqXv+WUW7ZKbRzbBiUJtmH91Gc+5WbgXXrRZXbqF093M/FQxFnFyWqGr37uVPfR+oMPO8hWrVi13T1WObC9CLjvNLw3wSnGg/YbkN8StkWL5u47VFMnT3P3Pvelz9nD949w38H61f/92g1sNm3WxH2Hio/Jn//TC2xlbpUm5j9xzFHOjl/++Hz7+he+4VZpnnjSZ9w2bmnQ4TjsP/fYN/7nm+6bF+vWrnWDpfpegxBCiJqAWYRNojrVr+wvF53btXPK+eGD93MHv0udpVgMOsg2bdxod/77bvt/P7vIrUqkrh40ZKDbMu3Agw9wOsIZJ59pIx953HWkMakoXs+yRXtFbgVmIZi09LkvfdatRPj5D85zusf119zoJmnF7Rxy4P72xstv7KDj+C3Y6MxjQhcDi0y48hOYOnfuZIOHDLJ33xpj++y7j/t+1FWX/9354fLf/8V9T7JX7162auVK+/HZP3X+8h2Q6Bx0TjK4ibvfOuUsG/3maPufr32p4Dcn2TL2L5dc6XSk3/36D5He1tNtHZs2qUoIIYSoKjWld0DntrWge0T/mAxE3fybX/7WJo2fZKec9hU3SYndm5hI/X/fOde+/80fuElH1NFM0o7Xs+zOkIXekbnjTzzOHnv4cfvuGee4vojHRzxpS5cs2cHOtpGe8tdL0+tz5EYvGLT/QPd5HODZ3vv0s06dO7pvYh5z3NFOn6C/46yvf8f+fePtrp+E7fCZ/PT9b/7QfZ/bw9awTNx6+IFH7NSTTo/8/lN3/zNf/Iw1btzI/Y7DTg+vRnpRmo4khBBClJMa1T3K2O9R77P3/ps9nFgIicZR1vPtJ50W/RBi92DZ7IXWtken3NWOoIDzTcoVy5a7LT3Y3qRDpPz6bUB4Pm/ufLeakk45Bt7a574TycfbUd5RpLtHCv6WrVucWb4ZxaqBxZG9nbt0coorKwpwx1+jbE8cN8m903/ffdyKSmb6McMRO7imAxD34vcaN26cl42Zj6x65PtP4bZp69auc9uisBKBlRSsjmSVBIr8XpHSjx0o7vPmzHd+ZRYlW654+VjNgHyc++7dx/kRczRgkvyFvaz4mDxxsnOfLV30vQYhhBB7IsV0D7ZMZeUAk5+YHOXrVM+WzVvcqkV0Ber3qMJ3Osj6dRu2q2cZxGPVACsvec6OC/zmHfQH3qee5hq9hW1Z0V2aNWtm/Qf1d9+crvzO5PZ1Nysu4joOO0wAqxrmzZmXlzus55GFwUPuV9SvcCtAWfWI7tKjZw93b8miJbY8shddCj0mlBd9wsvCVnHIgpkFkT6DDsK2+f4anQ3dg9/vT53uVocyAYvVIUIIIcSeRDG9A6ifFy9a7OrRZpHO0alzJ7f9KXCPb1Uyoal5i+ZuFwZWIlLvcj+sZ3nu62W+30h/RFIdjS5A/8b06F22beX53v37uYnb6EChnZzj98L6/MO+jTZu8pXHuRe5v3nTJqdLYI5dIZjctfe+e1vHSD5WQc6fN982bNjodA90EPpr2rRt7SZ+009CX0+LVi1swKB9nfv0r/h+HcxhH9etWrd0/ShpOpIQQgixp4DuMXnKDPe73mfv+zdDizXC7V/UQKXYfciitAshhBBClAvpHkIIIYSoLaR3CCGEEKI2CQcqK2zbNnOrIPNHcA3VfS6EEEIIIYQQQgghhBBCCCGEEDEqjG2W2GkpfwTXUN3nQgghhBBCCCGEEEIIIYQQQggRo4K92FkFWSNnIYQQQgghhBBCCCGEEEIIIYRIoKJy4WM994/VkO683XU1ngshhBBCCCGEEEIIIYQQQgghRAIVrHvclvvnVkIG/yqvq/FcCCGEEEIIIYQQQgghhBBCCCEScCsqP1z/GF8PWd1rIYQQQgghhBBCCCGEEEIIIYTYkYptLITkXw2chRBCCCGEEEIIIYQQQgghhBAiiQqWPrrVjzVwFkIIIYQQQgghhBBCCCGEEEKIJCpY+uhWP7IS0p3Ldy2EEEIIIYQQQgghhBBCCCGEEElU5JdAcnLn2HU1notdh61bt9qcRYts9NQp9tLYMfbK+HH23vTptnD5spwJIYQQQgghhBBCCCGEEEIIIcpHRX4ppFsJ+eHv/HU1notdg02bN7sBytmLF1n7Vq1sYK/e1rdrV2vUoIFNnT3bxr4/zZkRQgghhBBCCCGEEEIIIYQQolxUVJ78Eki/DLJc16Kus3nLFntr8iRr2qSJHTpgoLVr1drWbdhgjD/v1a2bHbrvANuydasbrBRCCCGEEEIIIYQQQgghhBCiXFRUrnvkb+VR3mtR11myYoVVVFTYvj172Zr16+3NSRNtzYb1Nm/JYrfKsmHDhnZAv71t/aZNtnTlytxbQgghhBBCCCGEEEIIIYQQQlSPisp1jx+uhCzvtajrLFqx3Pp06RIlhHq2cs1qa9+qtRu03Lt7D1u9bp1bcVkveta7U2f7YNHC3FtCCCGEEEIIIYQQQgghhBBCVI+Kys9Jbqv8rCT/yngt6j4r1qyxRg0aut/dO3S0/fr2tY2bN9vEWTOtV+fO1qB+ffesZfPmtnGTvlMphBBCCCGEEEIIIYQQQgghygML6Sx/RDfKeS3qPg0bNMgPRnomzZpprZo3t726dsvdMduydYv7VqUQQgghhBBCCCGEEEIIIYQQ5aAivxpyh7M/qv5c1H0a1q9vK1avzl1V0rxpM+vduXPuqpK169Zbi6ZNc1dCCCGEEEIIIYQQQgghhBBCVI8K1kFWroasPOev86siq/5c1H06t2tn85ctzV1Vsn7DBtu4eUvuymzr1q02c+EC696hQ+6OEEIIIYQQQgghhBBCCCGEENWjwtx3JaMjd85f547qPBd1n27tO1j9ehU2Zc7sfJy1b9XKGjds4H5v3rLFJsya6VZetm3Z0t0TQgghhBBCCCGEEEIIIYQQorpUVJ5Y/ugPKNe12BUY1KeP29r1rcmTbMGyZda2VSvbsmWrzVm8yF6fOME2btpkQ/feJ2daCCGEEEIIIYQQQgghhBBCiOqTG6isXAlZeUC5rsWuQKOGDe2Avfe2Hp062aLly+2tSZNs9LSptmTFSuvWvn30bB9r2KByhaUQQgghhBBCCCGEEEIIIYQQ5SBYUVkTZ7Er0aVtO9uvb187fPBgO2LwfjakXz/r06WrVeiDo0IIIYQQQgghhBBCCCGEEKLMVFR+VpJvStbAWQiRyoz3Z9rtN92Ru9qeEQ8+ZqPfejd3VRq8x/uwYf0Gu+TCP+bt4vzlT59i1//9Bnd4c1lYvmyFewc7ixG6y2/e4/1CPPvkcy5M4vDej8/+qTuK2RFSirzlgvAkfDmXS+5S46kYXi7k5CCecIu06MPfx5834w/kIE6RKQQ7MV+KP4UQQtQ+YVmfRrweqiq+zigV5Pv1uReWpU4ppGtVF+S77+4H8r9LDbOwri2mK/Asqe4uhH+nVD0kC/i73HbuTpDuS9XdqvJOVSDdkFbrQvwhQznKmroM/kuL17Csi4dFofeE2JUodz7fWfVPVcrOmipvKRuS9ADcoc73uhfmqqKHpfXLVJWwPAtlKreOhr3oSLhXk4T+2dUpd/4sF7WlE2WltuVJi5dy5plypeOqlHPlCE/cpRz05Uk5qYqfSgG/Z5W7FLO7C5WL5aKjRs5CiJ1K4yaN7YLfn29DDz7AFbavv/y63XTXDfadH53tjhO/+JmcyfISultdRr3wsn37e9+yq2+40tq0bZ27W/egEpsza7bdOfx2F67lkruc8YRic+EvfmPnnv8Tu2/kMHcQT8RXiI8/nn/7+2fahZdc4H4jR5+9+tiihYu3q7RnvD/Dhh4ytE7HjxBCiF2DPnv1tkuv+P1uX6c89fgzru6kfj3hc8c7vaEQ+w0Z5HQMzHfs1MG9X4hdRX8SYnemkB5fqKyryXaaEGLXplmzprZ61WqbN3d+7k4ltMnnfDAnd1V3qI3yLN7XVZOofBa7A7t6Oi5nn7OoW9Tvd/IXLq5n9Wxb9K/c5y8PGppzRpTCfVOn2vmjRtlrCxbYgR072oK1a+2CV16xW8ePt7ZNmljfVq3sz2+/bX944w37YPVqO6KrtmetDdavXGNNWzXPXVUfBnpmzZhlBxw0xF0zY+PS3/zJRj400ho0bGB9+/WxLt26OHPn/fh8u/Ham23qpKn2kSMOsy2bt9jN/7zFxr830X736z+4d4YePNQNRP3+gkvsnTdH580+eO/D1q17N7vz1jvt8RFP2kP3PWwtWrZwSmy9KN20adsm0Y0GDRo4+3763Z+5WTuzZ8225s2buYqAZ4BC+Pe//MO6duvq7OEaufr139vN/Gjfob1d89dr7aXnRjl39x3Y39ZHZrydo55/2Q4/6nBr0rSJU6zbtmvr7PEwc+SqP11tLzzzopOL8Pj5Oeft8C7u/um3f7arLv+7C4t++/Szv156pQuHJx99yoVN06ZN82aG/eceFwb9B+zj/Mj1yEeesBeffcmGHnSA/eWSK5y50A1PGFY+3LH7qsuvdv5klifhc9uNt+flJjwJ+/N/coFzi3DAL1nk5jfxhBtJce7DK0w/06fNcOZxIwS3P/8/n7MBg/fN3fmQMe+Mtd59e20X/jAlkr9Vq5Z5uwiLieMmWvMWzfP3nnzsaTvkIwfv8K4QQojqUW7dw5f1aXUKsw0vOu/i7eqhh+8f4eoyJrpQfzWJ3vX1YFinQZouQ92ILkIdQj1KHbnfAfu5+hJ9wdeP1M2dOndy9wbtN9DpAdQxN0Wy4t6KZcvt4Ki+gVBHQT7qJm+nJ65recK63PsBf1EHDzlwSF5Of428+MvLiP6APjN92nTnrzDMCNtnHn8mLyd+QAfy1561a9baxPcmuPuvjXrd1aOEfxg2HtwaN2ZcFB+VOlj96PDvhrqE11smjp+0nf6EHvLeu+PsB9/+8XZ+CMP3g5kfOHvD6/nzF+bjJgz7CVG62Wvvvi6cPMQHaeW1Ua/l04DXU+Lu4L8knQzC9ICbyJAka5JsXg/16Zr77Tt2cOnkwXseyssT6n7IQPy/9cY7zj4fXj78Q3l8WkeWeFh6eBbXxVevWpOaZzzz5y2wRZGfHhg2fLu4JIx9Gi+WB8M8Eb4fpvf3xoy3ho0a2oGHDHXPkvwSD594mHhCe717hFdSXqftEqbTwUMG2yUX/XG7soa8U0xXr0p8xcMvDPt4evNpPMlv5EN/7923x7jydODggS7u8AflHWAn+Rt3WJnk21tx2YhHH17xcpffSe200F9hnuBZKH+IL5d5lzDt3adXavst9KMP27R2J+8WKtuT0lbol7R0JXYu5dY7wvpr9qw5Lj0Uy8ukHfJdUnkY1j9Zyq80N6BYeeHv00dB/0DYp8G9eN3r84FP4/HyNiSeL0spe+k36de/n6vXvX5DPn70wUdt/6H7W+cunZxf4u34OGl1RtgvE5pBnlDXCsM/fD9e5k6I3qE8G/XCK64sQTehvMIPk8ZP3MG/8TInrS4PwXzY10V4hvEbhmVS+e7LYh+HviwL629vB31G5eqfCWXx6Q0zWdNCvD8J959+/Nldqh5O8sP69ettZuRmvH7DLGmg3z57OfeQC92TfBB3g/rRX4eyhIT+Il55Hu9vRKcupNfF/e8pNY/zzOe1pL5XID5p1yTp2kn18T777mPX/u267ep7X/97PaNQOg7TZ6j34IaHdPXu2+/axo0b7ec/OG87/0JSekBvSorf0D0vB22jePvMp2nf1839tPIoTU8J6yPi3scDYRQv75E3rR3j3SIss5YHYRs5KXw8PMNOX2YSRmn+3NVB91iydLn7XcGgYuX/GjiLkli3ebNd/9579o8xY+ycIUOsecOGdv7LL9uvo6NPy5Z2xsCBdskbb9hFr75qoxctsvMOPtgmLF1q/++VV+zGceMyH5OWLcu5KGoSCsGsW25R2LBKjZny1912rWvcAoXksP8Ms99dfnHliraTPpufQY/5dh3aufv/98sf2xMjnnAVGavfWAUXXyn3zbPPsBNOPM7NMgtnzqS5wf07brnT2e3v42YI9vePCtNxY8e7a2b1NW3WLCqMK2cGN27c2H5+wbl5d5GP2cO3DLvJ2clM/0IrCDDvV/ThHyq7pHf/fcNt+VUJPN9/6H7OP7hLeOJmaAZZKNRRBmBspOSfduapzo0Xnx+VN5e0CoFr7vP8N5dd5Co1wuEH557j3CMOv/y1L20nN8o58A7Pme1Hmsgid0hSnENa+gnBPcywIrK6HBZV4vgBCMPFixZHyk5yA0gIIUTtQX2QddurpDqFOi5eD61bu9aWLF7izA0cPMD+ccW1rg7m+q/X/tmG3XGvq2Oy1EVxeGd01FDmHexLmtn7xqtvOpkwsyayk3oni46SBu8m+QGok+mgA85cEybMOsYsMrB7QqjXxcPsk5/6hLvvzYwd/Z4df+Lx7ncIYYnMxBf1v6/z6YwL9bckqIOpiwHZ0WGQjx0THr7/kR30J/Qz5MAMx9LFS/M6kA9fvwIhvCY+/Dvod/6dNBigRS7MEzfEEeENob1pOhkHv7nHszhZZAvTNSAD8RLqTeB1P9y6+bpb3T3eYbWq19tIn8B94p5wnzXjAxsx/NG8jPE0G9fFIS3PxHnkgRH5uGSVLfo5ZM2DaTo29mAf97/zw//N5xXCLC1d+PDhfhgmnng+KrZyN1xBjNlefXpul2+y6uqlxhfhEoYf8ROSlI7S/JYWjlnA3skTJufLulCOpHLXk1Ze+fSTVD7GiZdf69atT2y/NW3apKR2ZyGQIyltYb/3C/mjWFkn6j6kUbbfO/OUsxLTX5wseRnSykNPWhqDcpUX5DcmG0C8TyOp7oWs5UQ8X/o8XazshbVr17nBBdrg3s+Y696rh8unWUmrMzzEbZqu5fJzFAaEB8/S6qywrKO89boJ/oc0/4ZlDqTV5Z54X1dcv8Ru38dVSt1VrMxKKxtxn2e4j9xJOnGx8j1LWoj3J4X1R5y6Wg+n+SFL/RYSdyMpLxPmcby/iN+k/kbsiut1pIukujKklDxeKK/FKaRrxyG9Hn3cJ7er7ztE7Yx4OklLx1nLM+5PmTjFmQvTTVp6gKT4JS+SNjHv+1q5RziF7TPKujAvFiqPChHGvbePc7y8h7ANklb+p4VjWnmA3Gm6IcTLzKr6c1ejgpWP2/imZA2cRWksWrfOXp0/3+rXq2cHd+rkBifnrVlji6P7e7dpYwdG9zZv3WoTly2zNo0bu9WW7Zs0sSnR9dsLF2Y+xi5ZUumgqFEoQFm1yOEL1TQosKmMKBQ5qKiBiuSVF1+1s75+tuvIYiYPlRxQWH/s40e43ww+0bFVFdLc4H6z5s1chwjgBm7GQQbMUzlSAdLZVgw6UOP+yUr8XSo6Cn0fFknEzVDZfewTR0T3K2dsHHb4ofnKevD+g+zeqPD3lWoSzGxBhp+d8ws3oylNMfAQv8yE4Z1TTzrdhTczcYrJHSctztPST00Rbv9KnNPZgbtCCCF2LtQHwCx+3xBMI6seQQe2H2jbUTfo7X5Tn1alLgrfSYNGGPW2szPXgMuqoyRRyA/oAHR8AmeugYYhnbC+Dvf6QxLISQMa3Y84oKMkPpmH+7/99R/yjVzCAd2Cd5glngRxivvoEnRQEBbYQ8MZfaSQXkJdPfyeB50ZDn57P/jw9YTX2M+Eu/g7aRxzwjH5OCJOgEER8PZiZ5pOhpz89u77wVhPFtnCdE08+PQVT+Ne92Nwhm11/Tuhm8RLXH/bGrXFcIPOxWL6HxRKb3FOPu1k9xxIe3Tc4EbWPAjF9GTSYp++vdzvQuki1I3j8QBxOYpRTL8ulC6gqvHF+2H4xUlKR0l+KxSOWcA8HVN0yJZCsfhOKh/jJJVf+CPefsMtnpej3ZmWtogvVnsjk9g9IN2wKmjlylUu3ouRJS9DWnnoyVJ+Vbe8IN/26t3T/Q6hPEiqexfOX5i5nEjTK4qVvR5W0IQDEKHOUgqF+mV2LH8+1LVwN6yvvZ/jdVYx0vybtS5PI65fIg+D2UnleyGKlVlpZWPoviufE3TiYuV7sbQQr5eKURfr4UJ+yFK/hcTdyJKXIQxnKNZXWaiuDCkljxfKa3EK6dpJYCZe38dJSsel6D28f8o3TnG/iTPM4d+09ABp8ZvU10o8JrXPPIXKo0LE474QYTsmre1VanlQqm5YVX/ualTwx69+3P7M36T72Z+L0ujVsqXdeOyx1ikqUD//8MN28/jx9suDD7bv7r+//eXtt+2URx+1j3bpYjdEZhis/MyDD9pbCxfaP44+2q4t4Th5771zLoqahIKpe8/u7vAVSFUYctCQ/AwLDj/7rJxUxw0KSZQAOtfWr11XVOmj4kHZxB1mNvFuVqrzblaoqJhFRWWStBoWxY6KHhmYyZKmQMRhFowPX+zvmaIo1RQolCg/XjGoDsQ5/mbrF2YAVaVRJIQQovz4Bi8dCL4RI7JDg5GBxZnTZ+YHGNEDmK185b+ucHU4HQTFoF6kIY1uhN5CozSE+6cEnbCsBGDm/4jhj6bqUcQpuhr6BOZ8o5Qt3vzMWo5wVnAIM3K9GY5inT7Yf8u/bs1/15r36wq1KVtcfyPO0JMZZP7eGec43bSuUBU9udR0UVWK6dflIim+0qjNdESeJG9SRtOxVWhCZDlJK7/S2m/lbHcmpS0OVhMgE6vwdrfOtT0R6sm9993bbTFa223C6pZfpZQXcZLq3kaNs03crYpekQR9TOgOvjwpRX6ojb6VXZ3dqcyqi/VwXSNrnihWV5Yrj5eDsL6nH7M6fdNVoZT0kNbXGrbP6NPc2Wkqa9urGDtLN6zruIFKv/px+/OHqyKr+lyUDt+avPW44+yW6Hjo85+3T/boYafss4/dd+KJdtvxx9vlRx5pbSMF6JEvfMFu/tSn7LEvftE6S6Gok1AhsGy92HYSQGWIwgAoPyicwH7W7GeftM1DuUhzg/vMoGF2D1CxcZ0Es3IefWikW+ZerICm4uneo5v7zYwQKpysJL1L2FKBFdpCNm4GxYHtCPx+4UmgbBz60UMis9sP7M2ZPdfFFxQKkxDMh52KkEXurKSlnxDihVmXV/zxb3mlFLP33XV/lRRuKtM7br3L/UZxEEIIsfOhQ4UGU3U6lwtBec/MT68zMFuY39SnheqiJW57ssrdJaj3fN1JXRKvH7NQio4Sp5AfqCvxx+OPPOHOXKMH0Chmwg/1Z1xfSsI3qNlmKq3j1odVyIL5CwvOigbX2X/IULfNFDJBMV0C3Qk/ldIphRyEE+GSplvEIWy8G8iEnhPXgQvpZMiJOz49JIURVEW2qpCkv3noJGFbKlZoFKJQeosT+p3topJ2rChkX5Ke7NOIz3/kmRnTZ7nfVUkXnrgcnrS87knTr6uiq8cpFF9JpKWjJL8VCkegcwk7kJswTYP8S6cd7YkslJJ+kihUfsXbb9hZarszLb4LpS3cYls14rtYeSfqPsQnHa3lHpAoVh5Wp/yCUsuLkLS6t1g54amKXpEE5Sb6wH9vH5ZpV6s4xfplKBPSdC10G8poH/4+LOJ11s4irl+ShijrqlJ3VaXMIn0V65+pbvme1p+0K9XDaX4oxKyZH+TTJPFaSn9iMbL0VWapK0vN44XyWhzsCvMd4Uc4Fop3X98zYInZLGQtzwC3vDnSMebcwp0S00NaXyt5kPuU+Uk7zxQqj4rlh1JJK/8LUaw8yKob1vVyt1wUWFFZ/bOoGg0rKmxA27bWsWnT3B2zbs2b2z5t2riBTGjWoIENbNfOfcdS7Pp86oRjXIHJLApmZ1OpAZUIs3zZboJnWWZZUCFQgGed8ZXmBveZ7e+XtFPBUAkmgZvI37df39ydD/GVClsjYC/L9r1brMYrZeZe2rtsM4Cfue+/j+ErYMKT69AMsoQrGUKYRYUZDhSTuBmW13t7CoVJCHuLY47tDnjPx00WubOQln7iUAGy177fpgKzfJCZOMKvPq45sqQzPhitbV+FEGL3olA9RHnPSjJfF//2V79z3yzhnUJ1UVh/M7Dj607qpbB+zLo6rRQdhW+5YIaD+hfS/AA0Amlgf7h1T29rHvkFGS867+JEd+Jh5nUf3kvSNfA3z71cvIdMvo5m26lCENY0cums4BvZXpfgSApD3GPLIl//Z5lJj5/oAOWdeHymQdgQRriBfKwUTSJNJ4unhzSqIltVSNLf2NrPbxVK2jnq6CNzpj8k1MWhUHoLwR/4x/sd9+MUyoNJenLc/PXX3JhPw1VJF564vf7dtLyepF/H801WXT2NNH07jbR0lOQ3OqfTwjFeRtABHAf/oevzLt/28uWLJx4WnkLxnYW4bF5miLffsLPUdmehsj0pbfkt9ZCHMjCrP8SeR7HysDrlF5RaXpAXfZ9GWt1bqLwNKZQvS4WypG+/Pqm7MbAtZShjSFrfiof8maZr4Qe2IPThX6jOD0HHws1iek51SdIniPNS666qlllZ+meqW75DUn/SrlQPQ5If0iDMmHzv02T7Du1L6k8sRlqeCPU6BqqK1ZWl5vFCeS0O95N07bR4B1/fJ+msaWQtz4D7yIy5MB2Xmh4K9bX69hl+iVOoPCoULmngd1/ex+OWZ1naXiFp5UEx3RDCMrOq5e6uRr0T7r6pxpY+3nnyN3O/hNj1WTZ7obXt0Sl3JUTdhIr/2r9dZ1865SRXkQkhhNh1ke6RDRqRzFQtx0rSctlFg5IZ/XSW7QnQ2H7x2Zfs9LNOy92pPntaGIpdB/RtvilEB2spncpC1HXqgt5BPczKkvjgpNi5lFPX2pNQ/4zY2aCjPzBsuJ3zk++5gbaqUA47hEgD3WPylMqVr25FpVsA6Q8o17UQQogah0aDn83DbCVmmUkJFkIIsbtCpw+zcn3dx6zb6s4oZUY9M+uZ0crgQ1XxdTJogK00wpnFHMxmVhgKIYQQtU9N6Fp7CuqfEXUBn4dZ5chAeakDjH5FMQefkDrzu9/SIKWoceodf/eN2yq3amVh5Y5nvjdZ1ed3nvyt6CxK5b6pU+22CROsb+vWdv4hhxT8BuVdkyfbXZMmWf+2bZ3ZxevW2RXvvGPLN2ywHwwZYh/v3j1nUlQXrWoQQgghRG0i3UMIIYQQtYX0DiGEEELUJuGKysqtX5PHGat91tavpbFu82b794QJNmzKFPvlwQfbC3Pn2rw1a+yIrl1zJrZnzaZNNmLGDDsvMvvkrFm2bMMGW7punR3ZrZv1atXKrnn3Xfv6vvu66Ag5Knq+b9u2uSuRFSntQgghhKhNpHsIIYQQoraQ3iGEEEKI2iQcqKxgReS2be6vRT/cuWzXoiQWrVtnry9YYPXr1bODO3WyPi1b2tzVq+3thQsTj3cWLbLGFRXObM8WLWz2qlW2dMMGt7pySPv2buAz6b2xS5Y494QQQgghhBBCCCGEEEIIIYTYWdQ74e4btyUvifTE72d/rhWVpbN12zY7/Ykn7P0VK9z1Hw4/3I7t2dP9joPZr48cabNWrXLXV3784zZ52TL759ix7voT3bvbZR/7mPstqo9mFwohhBCiNpHuIYQQQojaQnqHEEIIIWqTcEVlvePvurFy61dP2jikp4Tru/SNyiqxaetWm7ZihbVr0sQ6NW2au5sMZqcuX26dmjWz9pF5mLN6tVtNuVfr1lZRL4wcUR2ktAshhBCiNpHuIYQQQojaQnqHEEIIIWqTcKDSjWPVc/9y5zJei6rRsKLCBrRtW3SQEjA7sF27/CAldG/RwvZu00aDlEIIIYQQQgghhBBCCCGEEKLOUrFtm1V+U7IGzkKIdGa8P9Nuv+mO3FX1WL5shd139wO5q9pl9Fvv2ogHH8tdZSPtHcLkzFPOsi9/+hR3XP/3G3JP6i5xmS+58I+2Yf2G3NNdH+IgKR7w94/+9yfuXG5IG6SR6oJsV1521XbxwW/upcn97JPP1Yifqgr5mvydFfxHGswafoQ16bbUPLyzIY6KlZ+EG2m3OvmxHHaE7MyyOoly5TWx60C+KVcZhz2UmTuDMO0ix6/PvbCksjIN7KqrekhYfuD36uobvIv/0sKtHGGxs8sY/Pbjs3+a9wO/y5FO6iLF4jMO5kqt30p1Iw7vl6KjJLEz5M5CVeTKSm3IXy6I2+rolOH75UgvYtekNuqOmsyzOwvfji1X3qluft4dKDWdVCXtVjctlkMPDuMaOWqqzsFOdLFy62OEQbn6VtOI5wfCqK7kj10lr1Y3bcXfx9/VbQ+JukeF+5tbeJdfgFemayGEKJVjTjjG7hs5zO4cfrstWri4ZEVvZ+Bl5rjg9+db4yaNc092fZo2a+biIa5MjBs73lavrPw+bl2la7cu7jxv7nx3Bn536NjB+uzVO3dn94K0RxocevABuTvpEKdzZs12ee3EL34md1cIIXYtKM8vveL31qZt69yd6hHW6VAXG/6U8TWpb6B7XfHHv9mV/7oiHxbf+dHZuae7FvsNGeTqOfxw9Q1Xli2diNIpRUcRQulFiKqhvLNnUW49uCYZ9cLL9u3vfWu30MfQi9WHsnOp6faQ2DnU73fy5y+uHFlkCWR5zycPPjA6i5rksRkz7FejRtmLc+e6LWDXbtpkF7zyil3/3nvWuH59d++ad9+137z2mk1ctswO79rVbRcrSmf9yjXWtFXz3FX1YZBg1oxZdsBBQ1yH0JOPPW03/fMWG/afe6ICd6g7X/qbP9mKZcvt4I8c7GaJ3Bw9X7lylf38B+e55y1atrD+A/ax9dGz6dOm26D9Bjq76VQ7/ycXODP7DuxvXbp1cTOMpk6aahf+4jfuzH1mXt147c15M4Bc5/34fHcfcx854jCbPWuOs2vkI0/YVZf/PX//vXfH2e8vuMTeeXN0/t7qVWt2eL9BgwbbydS0aRNr1bqVkz0kDBPeWbVqta2K/Iu5JLkwQ9j94Ns/dvb6sEoyu2XzFhd+49+baL/79R9s5EMjXTi3advGhe2ffvtn5zfu99unn934j5tsyIFDrEkkK/b99dIr89chocweH1e49bfLrnLuMMvLy+njDZgRRDzj7vRpM6KwaeriglUT3bp3y7t/2423234H7LdDWPq4C9MQ/vZhAfEwmj9/oU2JwsXLgH3hdcjUydOs/8B97P2p0/PPkefVF1+xnr17WL/+/VwYhmEeyoW/uY6nHfwRvuPvPz7iSRd2LzzzopO1X/+982bCOAv9O+P9GfbSc6Osa7eu+fj8+1/+YT169bCtW7faooWL8rKPeuEV2zuSmTzz0+/+zOWLUc+/bIcfdbgLa+xq266tk4103bdfH/ceYbR2zVrnpzC9hO+GhHEUz8NJaTDJPEyIzHbv2c1uuObGHfzHdVK68mmnXr16qXJix1WXX+3CDfN79etrI4aP2C7NYidpM7Q7Hp/E81tvvONkD+MW4umUMH/4/hEurxC+v4vKDvIafiIeWrdp7dK/lzl0Nww75OPesqXL8uUn7viwBOy/6LyLXRw++ehT7lma3XHwo08bs2fNtubNm0XvH5CY95pEdoZlA+76vEr5GI+bsKwO01GSX5PK+jjxvN2+Y4fUdBuaxT7yfJjXSHOhmTDNVKf+CMten7Z8PInilFv3GPPOWOvdt5fLD2F55NMPaf/Bex7KxxP5gXz72qjX8nWVf0Z8L4/eI70Vi/tCbkA8fZLeuZdUr5Guw7RLPcE98lXaOxDmX+5TF8bzFf4I6/T6Ub73ekg8/5Puw7zBvfnzFuzgjzBswncL1Y9eNwjtCcsP3iWvU1+Fdvv4Ccu7MC+Hsrw3Zrw1bNTQDjxkaL5uAMqge+6813UkdenWOXe3Eu/urlLGEGbjxoyL7lWW4Z5C6SSsA3Bj4riJrkxHF07SG0KZ3n17jMtjAwcP3OGZlzeuU+O/rPVoPM35+6SDv1xyhavTH7rv4e3CDOJyDBi0r/02ypNhHUk+9/byPvaEabB3n16JbiTJCFn023iaIZ2HdWNcd8EfVanbSSPvvv2ubdy4MbFeDf0QxkGhejqUcfCQwXbJRX/cTq54PRe6gT3kG8oLH17EK3oQ74Vm0c9uv/mOguHuZS5nmfvBzA/yeQKSnsXjHv9kaReW0q588N6HE9NLWvnhZfHhKkqnJvo8fBqIt+WS8gBttXjdkZZHw7jnTNwn1R3xOrVT504Fy5J42ePBvaVLltrvzv+9+x3WHcXK+xeffcmGHnSAK0fjbmTxX5i2w3oqtMe3YwlfX9Y+/cSzebs5kurjtPIwrc8mrZxOkxfS6oTQvSx1MeESL3uwJyyjuE+ccsbN0N4k2Wkzh2WnT6f0a8fTSVi2x8Mwrvcgb6if0O5l9VeYF5LcyKLDhfoGug5hUqgvMC2+gWdh2XvwYQdFOuI41/8T77OAJPvDuOcebeR4fqCMv+pPV7vw8ffo+/F2+XtJeh3pIU1+IGzQ35PaKxDK7N0hLYVhGvonnp+Jk0svumy7+ok8TdrhWVL6we20OIuXLaE5H+fInNQfGK9Xk2QLzYT+qk4+iedxb6enWBqg/PtbFP9Z9MhQTt73+Smuh5L28TftkkI6W1r8iLoDuseSpcvd7wo3qMi4Yk2cRUms27zZbpswwW4cNy7Tcd3Ysfant96yqz/xCTuqWzf79csv2/nRcXCnTnbDscfatWPG2EWvvmqvL1hgd33609agosKZmbRsWaWDokahMillW4M3Xn3Tfnf5xfabyy6y3/7qd3ZYVMEwA3xN1JClYgZWtk2ZOMXNCr/prhtcpeGfeSjUATO8//rLrzv3161da0sWL3H3hx4yNGpQX+bc++u1f3bbhFCAcwz7zzB3H3MnnvRZe+rxZ5x9YyPF4rQzT3X3O3bqYBMiZZGOnwsvucC+/f0z3UwWSHofGZEVmbmfBWSZPGGyDd5/UKpc2Dvsjnvz9jKrqZAfCL92Hdq5+//3yx/bEyOecPf/fcNtLky4f8uwm2z/ofu5a5R94Mx12qyvZyL7/bZiVLTg3cI+GDv6PWc/x9LFS53sxBXmiKfrbrvWdVoUIy1+waehMN0khdHHPn6EW0nn45zf3EsCmWjwjI4UAO8OM+FIn6y2BOz4xxXXuk5N3CBN4aY3n5R20uKJWWmkJ9IVshLmzLjDDHkDhdDj/fv9n3zPjj7uk26VJ4SrJkk/pCPcQx780WevPu4ZcYO9yI2fsoLfvH/OPf8n9vD9j+SefAj+4DkH4UQ8QFoaTDMPjRs3TvQfytWI4Y/m4zY+o4/w9Ok6PmuRWWc/OPccO+HE41x6GXLg/tulWcKH8OddnpNG4vGJuzdfd6u7hzkft5CUTiuiOogGBPaQpyaNnxT9Xu6uKZ9YARvmRewPy7hQvm49url7PKP8Iv8gswe/kjbwn39WyG4P6eSOW+50cYM50iXuQpKfAH+HZUX3Xj1cHCXl+ZBifi1W1nMdz9tpEMbxtBLPa3H7Tvjc8S6PQnXrj3jaEjUH6TTrNp0+XogvIO2TX8KyCajjKPMxxzPMEd+eLHFfyA3SXlp+SarX4mk3TlpdWBU9hHzTPSpv0ureMG9Qt8TzGXaUWj9CWvkbJ6wjCY+TTzvZ5bG0eop4Im9z/zs//N98+RbidyHwuxJkoS6XMQzInnrS6S5fhNtDJaUTnqXVAdibpDekhWkheataj8bTnA8f+PkF57o6Dzvjq2iQw6fBCyJ9vVOXTk6usI7cLg6i9+NpcN269Tu4kSYj9wkH7mF/kn5LeCfl+0K6S1XrdkCepHoVWdENkZVnxIGPpzS74zL26tNzB7lC4m6QN9LAfvRWb/bQww9JDPc0mX1e4D5UtcwtVLbyLCnuKQPJ78XahZClXRmukEC+LOVHWGaIukFYT8XbcknE645C6T1L3QHx8gzieTat3gzBvZdfeMW9g13kN+TLUt6Tpl98ftQO5VtW/4V+SquPkiA8MYf9+PeUb5ySWgZwZNGV0sIqTV78mFYnePk4fBuYd9Lq4qSyx+tIvowq1J+WJntYdvryMqnO8WTRe8DbS3zRxxTPC0lupMlIGiumwyWFz6wZH+wga0hS2ZsUHpAW/mHcDxw8IDE/4I4PH9yh3C9WlxFuUKxdDWntlbQ8xrM0HR35Q72JujitfoK08MoSZ3E54rpPnGKyQaG2R3XyyXZlbhSfIcXSAOVfVj0S4no67ZNCum6WfiSehfEj6iYV21gB6T4oWXku67UoiUXr1tmr8+fb2wsXZjsWLbItUVgzi4PQXhy9vzAqHDw8G79kifuNGZi+cqWNzd0TNQsd1nM+mOMO34ldCCowKiQGHw4/6qOucKcCDAtgKlWUS8Bsn769ooK8ctaBh8KdGSN0yNAx88qLrzozKH7Hn3i8M0Onm3ePjqhevXu6+xT+mD/r62e795lZ5ZX5ww4/NK+cUZklkfY+Aywf+8QR+Qo37X3wg37fO+Mc+9IpJzk3s9oLhfxA+PkBORrTzDKmIqTiig/UMcCFQgScuU4j3CbOK36hW8g5/J4HnTwc/CZOiCsqbeLZxXVUsRYjLX7Bx2mYbpLCiN+kB8KKg9/h8zikSWQjHaNIEZ6Enwc7mjVv5tIsEGf89nIlpZ1C8RSHwV/M/OycX7iBLmQA719AHt7nGX6mIQDh9q/IT7z4d+jIL+Z2HNILShOyJMnkwRyTFDDj4xuS0iCkmfck+Q9/YB+KaNx9IM3eGymZXgEsRigboNjxfbJ4OvPxySxbttTz74T5Oimdsrq1V5/KMovVkD/82Tkub3FNGqQTNMyL+I+0mxR2MD4Kh+uvudHO/O63dmgsxInn87jdnh3Tch/nLqTlPcrVeFmRluc9xeTBzWJlfVLeTgMzhdIKxO3zsmG+uvVHPO5EzUE6BQZnSGeFCOOFAXZfH4VlE1DH+TqFZ0B+9WSN+zQ3CuWXpHqtGFnqwix6CPmcug870vJ/mDewO57PdixTitePkFb+poF5yh90EOI9qZ5aOH/hduUO+ZeypRwk+T3Ozipjwq1fw86lpHRSqA6AuN4QL8vDMC0kb1Xr0XiaC8OnENjLKgbfYZNEaC9kSYNpMnK/mH6blu9L0V2y1u1APCbVq6GsQBjQCVrI7lL1q7gbhSBO6cSnwy2NNJkhzAvVKXOTCJ+lxX1Iljzgfhcojz1Zy4+seULULmltuSwUSu9Z6g4oVp6l1ZtxOXGPzntk4aBsmzN7bua0nlR2ZPVf3E+ltmMZeMAuwietDIjns6S8WSis0uQN/ejDzYN98TZwobq4UNnj4z+tP62Q7GHZGZaXaeAO7xTSeyC0F4rlhTQZs+pwSeFDGzyLrCFp4ZEW/mHcF8oPIYXSfuh+oTorJK29kubOjunsQx09i94UkhRexGWWOIvLUYxishXyF1Qnn4TxHKeqaaBYfg5lSyMe1rwX6oNp6VnUTSoqh6/86sd6uV/luhal0KtlS7v26KMzH9cfc4wd0KGDfXnECLtq9Gj7wQEH2M8OOsj+NXasfeHhh22v1q3t9hNOcAOYnx4+3J6YOdOu/PjH7eS99865KGoSCsDuPbu7w1eUtQUzavzAWdLs8kIMOWhIvkOHI2lGbSGq+74f9GNVQDjTpRR7qysDoEgwK2jm9JnuzDWVM7PxqUizrpT1MMPJy8NRrLItRHXi18NAF0ofhx/Uo9GE3zj8ylAPDStmRbK1Ah0fVP7VJUs8IRNKDc+ZGYWSkQTyoBy5CQKReZ/nUGz6D+zv/Iki5Btc+A9/YC+zzHg3K527dMrPSOQIOz6BdHLLv251s894TtwXIov5NP8RZjSYGdiPxxnpgvSBv0tNr5hlFqL/Phn5slSS0ilp7a3X3nKNgwMPOdCaNWvqrn0aLBW2ZExqqNQUSX4KywoaBT4/ljPPl4NCaaVclKPsFdXDl3EMfpSjnM5KdeO+LuWXpMlHkKXuLUc+K7X8pQ5BX/r8/3wudye5nmrU+MN6qhB0XDBQEg5GZ2F3L2OqojdUV95y6HtAfmKlBukqXFWaRilpsDoyJuV73seequgutUVNyog+SX6lLEcfzzoYWirlKHOzxL30ApG1LVdTZC3PirXvipElrZer7Ci1PiIOWE0U5tHqlAHVDStPqW1mT3XqnXLJDqXqPVnzQnV0OEgKn1JlLcTOKPtru51Qqt5Um9SGbOXIJ1nTQHXys9g9qXCLH1kHWSNnUdNc9YlP2L+PO84e+Nzn7KS99rLjevWy4dFv7v3z6KOtaYMGdn90ffOnPmUjTzrJ+rZqlXtT1DR0ELJsv9jS/VJglohfnckMmhnTZ0UF+faDoCitI4Y/WqUKi84pvhngt50qlbT33bZpb47Oy4RyXgzfOYhCl2Yvg2cs6Q+V/FL9QNygJMa3TKEiJiwff+QJd+aag0qaSrSUeMX/2BNvjGCvDwvChjDyLFn0YVwjG3EPpcZvUhgB6YatpTh8GkLp8UpCfEsQFAa2G33w3oecnSEM1NCp6cOctMlv4iKNrPHELFX8DISHD4ckGOx69KGRrrEWxg3yvvTsS9vlFxoJxAswiMlAUxzSHuFM2BF/wOoHKLTFDp27hAd+jMdrElnNp/mPuGHrDj8DMQ5K4aEfPSTyR/YBPcwy6IZ/8X/W/ORJS6f48c3X3rK1a9c5P3CeOH6Si5d4XsRd0m5aOhoUxevPfv1Tt6oynr7jZLWba9IYswAhTHNpfgrLin777OXupeV5TzF5spT1aXk7Kd16CqWVuH1etqyNEmSvTv0hyoMvx6vbIRBCnIbpgrQblkHVjfti+aUcVEUPCSml7g3zWVXqx1LLX7avYlDDx0laPeXv+7KFco6yJQ72sNohnHmPHHzvCnbnMgY30uqAJL2hUJhWO1+UkOayQDizZRb5t9ggdNY0mCYj99P0W0+xfJ9Fd8lat0NavUreCf3AoD8d+lnszqpfxd3w+DBCntdfecP99lCW03mHHhwnTeaslKPMzZI+y5lnq1t+iJ1HobZcoTzgqW56z1KepdWbcSj3Kf/BlwmkzVLTelh2VMV/WdqxHuQknD8VDNCmlQHcL6YrZQ2rkLQ6Ia0NzHVaXZyl7EmjKrIXo1g7PCRLv0aajP5+kr4RUih8SpE1jSzhnzU/ZE37Wess3PNmCD/fXklzp5iOXorelETWOIvL4UnrD4RCslWl7RFSjnySNQ1UJz+HlKIPenDzysuucuEj6hYVlTuC1rOaOYuapn4U0P3btrUuwSyqztFv7jWsqHDXTerXt4Ht2lmrRo3ctdh1ofClIGeGLfuJs885hXIIA0yYY+k85kqZZYNdzGhjKwG/so4OqULQyEdxwB0qtaT3aWyHMmWFLZoq91NfnmgvyhZL+v2WAmyBUhU/4A5+wCzbwvjKioYHyoTfJqCq4H+2LvBy+hmUNBhQOLjH7DYaUR62TfB+QJkk/KDU+E0KIyCcmkfusdownobSOOroI93gEHaGoCgxQ8/Lm5Y2QwrFE+HOfWQl7H3ckPZ9OCRBWiQ8kTMEZY2PabPVhpcpDF8Ga+MzUfEj4UM484F7GpOAX/m2o5fJyRWblYgbdPIS5vF4TSKr+bj/SEOkJWQgzOP+Ri4vIw3YeLwVIu7/QuGeRFo69XHhV1D6s1eIw7xIeJyS+95aGjwjrf30u+fukM99XBOm5OksdvMO9/1WJ2GaK5T3fFnhBxPT8nxIIXlwp1hZj9l43uZeUrpNSythXovbR2fBN88+w5nLAvKVWvaKXQPSI+kpLV1UN+6z5Jc4YdrNQlX1EE+Wujcpn1WlfoznY9xNg7KNbeTYUgn7OegUSKqn4rIwySPNbvxLveT9ixzHRjrLrljGhN+oDHW8JHAjrQ5I0hsKhWl180Wp+h6y0OFD+MbdIfyxA7swg2w+Dfo6MiQtDcbdSJOxkH7rScv3xXSXuNxZ9QbkTKpXk8oG/AVpdifJWCg8427wPlut+TBiVcT+Bwx2ZnmXdMp9vl+KHhwP90IyZyEt7EshLe6ztAsLEb4fpnfCuDrlh9h5pLXl0vIAhHVHddM7aSepPAvzLAMIxdp3QLlP+c/zsEzArixpPansqIr/irVjQ/hO3OMjntwurxL2SWVAkixxKI+yhFVIWp3gyuCENjD30+ritLInC1WRPa1sz6L3xEnLC1nSIrJn0eGSwodtY5NkDUkre+NkCf+s+SFr2s9aZ2EXedy5F9QRae7EwzTUDZL0pqxh5MkaZ3Fz3n9p/YHFZIM0f2WhKvkkTloawO4semQa8fdDSu1HEnWXesfdef02BhbTYWlk1Z7ffUq2pftC7Aosm73Q2vbolLuqfSiw+V4JBXDWSkZUDyo/Zv+Vc2VKIVAAmDGGMlXTkJ6u/dt1+e+A7g7QeHhg2HA75yffc0rM7sbu7j9Ricp6EbKzdQ/KnReffclOP+u03J3dAxr5zLCujfpW7LqUqgeqnt6R3VHfFGJ3ZmfrHXWZ22+6ww3yqCyrOlWpE2q7T2ZXQPrGrofiTIh00D0mT6lcQVwRrn4Mz/ysvK76cyGE2BXxM+SYycxgwe4GA6LMWmI15e7Q0KLBw+wrZovR6NndFL/d3X9CCFHT0DngVylxMBtXg5Qijq9vfTphxUOxVVt+ZjvHFX/8m5353W/t8fU0nco+TNA3jz7uk+rYF0KIPZRS64Sq1MV7AtI3dj0UZ0KUTrCi0q+MLN/57lO+HZ2F2D3Q7EIhhBBC1CbSPYQQQghRW0jvEEIIIURtsuOKSvfTr4ws37UQQgghhBBCCCGEEEIIIYQQQiRRYdu2Gf9YAbkt+l3OayGEEEIIIYQQQgghhBBCCCGESKKicuGjX/0Ynct6LYQQQgghhBBCCCGEEEIIIYQQO1JRufCRlZA1cRZCCCGEEEIIIYQQQgghhBBCiB35cEVljZyrx/JlK+zHZ//UvvzpU9xx5iln2Yz3Z7qD39f//YacyZqnkJsjHnwsL6M/uFdVRr/1rrOjNv3niYc5B9fcL0S542TD+g12yYV/zMe5EEIIIYQQQgghhBBCCCGE2L2oyH9XkhWQ7lzG62rAwNhF513sft901w1238hh9quLz3PXdZULL7nAyXnCicfZzf+8xQ04VofuvXrkftU+Bx16oN05/Hb767V/tlUrVto/rrjWDR7WNi1bt7I2bdvkrkRtQf5j0LlYnJPG/aC8H1yubrpPI6tMcZCvOjLhZnUmHgghhBB1hdtvumO7CWDUrdTdxSakhVAPUzeW8k4SVa3XkwhlKqc+EvdrqPdUBexhAmCWSYAh1XW3VHwY+gmDuF+VSZRxuXm/ruhUtR2mWalrciELMtUW5SwXdjXCuK/JvBIv17JS3bTJ+5Qre2Lc7sn4ei+pHCE9VSdNUD/9+twLnRt1qezAX9SZNZWH6yJVCX/MlqqvVbccygLpCn1ZVA/iyi9+2Vl5gXR5390P5K6y8eyTz9XqYhnCplAeIJ9Upc5Oopx+C/NvXMaazqfYX0rdUdvylUKWsjMtHWd5d1eiol7liseKernVj+7Snct4XQ2WL1tuDJDtN2SQtWnb2t3bd9C+1mev3u53Xaa6A4xDDz7ADXie+MXP5O7sPBgkZLCwtmncpLFd8Pvz7eobrszHv6jb+Dgj/e5OfOdHZ9eJvCiEEEKI4tRlfWTUCy/bt7/3rTqv304YN9GGHjLUbhl2k3Xt1sVef/l1N3EUnag6SKcSIhu7Y16hTKZspowWexadu3SysaPfy11VQsfq6DdH566qBn2Dl17x+zpVn9JxPGfWbDfpX/VdYXbX/iNRmQ9GDH/U6Y4c5HXuid2HnZl/pU/snrRsXhmf9T51x7+2VQ4rbnODjNvcxyXLc/3fr54VnasGhRgrKud8MMet7vv5BefmEyEzAH77q99Zi1YtbfXKVbYyOrr37G6/u/xip6Qwovz4iCedWfj29890SgKj5r+/4BLrP2Afmzxxilv5SCMgNB/awwg7KyND/Dsh3hwrKgcOHmB/ueQKWzB/obMH8AfKGX5Yt279dtd0BCCTBzuAe8j9qROOcfZNnTTV+Xfu7LnuOeZ8gZAkf9OmTdx7b7/xjrvvw/Cpx5/J+6lVZN9vLrtou8FfH+5x+XwYQpJ7DCyXGicf+/gR+VWzoblXXnzVzv/dr+yeO+7Nh2NSfHiZ4ulh7333trN/cJb94cI/uvQDSfFWKstmL7S2PTrlrqpPUhoHH29h+Hk/Eq6Y7dipg33z7DNs3tz59sSIJ2zRwsXuHdLFnCiNEE5hvqEhkGQvM8WaNWtqd/77buc27/fZq09eLp9GwLvv35/x/ox82vVuPRIpI8dGaRa7fX6DYm7GK7e4vNjNdSjTi8++lLcn9Df4+A7TjL8XypWUrrF/yEFD7OjjPunkYtZR3359XT4pJc6EEEKI6lJu3YM6+Kijj8zrftRr7Jrxg3PPcbpcqFOEekRY/zFxED3kzO9+a4f6PtTNvF3wo5/9wP7+138UrNfHjR2/Q52NPvDvG26zps2a2fB7HtxOdy0kE7NO0UcK+SlNt/LtjVAXAXQNoLP1jVffdO6G+mWSjuDtgjCceP6V0062P1502Q46c+gu/v3aGV+166+5Mf8e9vr2BG6B16WKhXtcRwnDwD/3Or2/t0+kVz/31PPOPPHr2yZxO7PI/fKLrzidisHPqsRrSGjOy/F01M7xeijPh/1nmIvTMLyQ5fjPHmeX/fZyZ08pYYrfQp3Tv5tV1/Z2euJhRhgQ/klpDDmmT5vu9FNAx+3eo5uzL3TjV785z955853EsA0hPXp3mBh8/InH75AWGFjPqkd7wngJ3Q7dC/0FxfIixOXleZZ06N0P2wQ+3iBMh8jkwwH8u1nTAITu+Pgu1PaJt1WY8EyY+vZHOfJK6Abp44lHn3T+AGRhYnJYbiSVTUntvni+8uGQFp+0W30aTssvxdKXqHlqos+DsnntmrXb6R8+T69buzaf38M0DT6vpJUf3m7K/Xi5Q97xaQx8eiLt+Tz1TPSuz0/gn+0zYB+75q/XunthOkzK36FsAwfva0uXLNsuf4V9K/4e74XlClAvTRw/ydnDgg3k4jn9E2F5GS8zuB/6KV5OZCkTvUxJJIUX9VSYT32/Xhj+WfpqIIu+5gnLh6RyCNL8UizuwnQVL/NDWWor/MNytFgdF6Z1f4/wBG+v1//DOoX4PPfXP7Ub/nHTdnHn80Mo4xn/e7q9P/V9+9IpJ+X9de3frstfxwmfA+nh9LNOc3Z63SUkriuF+SZL/UK/NcT9S/1GGfHlr30pNUzjbi9buszVv7RLIMz/ENZLpCGIuwv4mfLN9zGGYZvW9xj2m5O3Qp0bfFqpavoJ+zbTwjKezsPwj4fVtCnv25Gf/JjdGKWhUEZIylvxvML9JL0rTOeh/B5k9/pEKBPEwyO0CwrJB2E5k6SH4HZYPmBfFp0wSzrmWZL7vq4jHXvC+jKpLIAk+esq6B5bNq62xUtWV66oZFix8m/luZzXVYVEeO75P3EBTiCfetLpLtOGdOna2a677drKhBFFDo0pIIGxIpFZTET644884SLR06JlC/cMc9j53pjxbpaH3+aURi0J59477nUJFruI4GKQmJATeZktHWakJGbOmGVX/elqJyPy4E68gAn5WVSJICNhMmL4oy7DpclP5veZBnuZbUDhTSbxfmKWdFKlAj7M8RPyUUBCmnueUuIETvjc8c4cjR/iCLsZaOzSpbN77iGzIjvx4OODa19ZQL169ezKf13hMj+VLbIhI+Z9oVOXINxIJz5+KJSGRWnutDNPdfdI/w/f/4iL5ztuudP+75c/dvdPPOmzeYUWxr47zr1DnNx83a3uHuYo7HyFnWQvUHEuWbzE3SesqLgY5KYiIJ0Ql6QRDtIL5pCZeCWtEs/ERXw2C/kHN5GJd4hnn06S3MSPIQyoM5MfM6w66NWn5w4yhfYgCwUwvzmo+JCBe8iHnKQB7lEheXNLFy9190hfhCnpE/tpSMVBRvyAHLxLPCBnXNZi+V4IIYSoKajPqrJFp8frFNRp2+kRUf1HXc797/zwf/N6SFq9Ct4udIQXnx9VtF5PqscBt9p1aOfuowvROIQ0meIk+amYbgXoNeiUyIg+43V0GrXIjs6wJtIXkDNNRwjhfa+TECZMnIzrVoAO78OK5/gx1LeAwWWvQ6JLoXP5tk6hcI/rKEn6HfcIF9zjHcLWhwFxlKZTFpM71BOhOvFKeIdhUEz/wk5vFlkOPfyQKoVpdXXteDsvHmaEPSSlsUKEbgw5cP/UsI3j3UFHTkoLWfXoEOKB+OA5nSZ01HnS8k6xvOgJ5c2aDvEX5SKrOXCX+8Sbz59hWAGyUCbFwy1LGsAd4D5usRKZNJTW9sH/o55/Od9eSqM6eQU3Jk+YnPc7aT+pXAvLjaSyCXPxPJNU5mWNz6T4I6xG5FbguHej9CfqPsQ5W/D5rcKTWLJosZv04tMu75A/Pn5MZYc+cK9QOVyoXKTc4VmoU4RlAWmKvObf8XkqLHc9PJsyccoO76Xlb/Cyff8n33MTv5ADMyxiyFpfN2zUMG8PZSed2IcdcdgO/i1VV0orE4F7cb8kEYYXxOsBBsXi4Z+lryaODw/MhGWrJ6kcKhS+nixxFw/nNFlqK/wxFy+HIcm+pHuFCONz/6H7JdbZyBjWm188+fNuUMgP3jHxpEPHDqluofNh/mfn/MLVCaecdrK7z4BS0qe9wvRCvqlO/ZJGWpim6WkMwLM6Gnc5+M29rDAQTB7GXmRGduwhbJGbsI33PaLfYJ5nuMdAfLzOrk768RQKy3jchzpTUlg1bpy9vQRhXgHkiOtduOfTdDEdP03H8pTSnuMopudCVp0wKRwLhX1W96HUem9XoUP7Fua+Uen+1cC5uvjMRWUEzCzwmRKI6LDRS0b20EHjBw0ZsPIzSoCI4z0yMwNjDJSd9fWzXSHKiDaJ5N23x7jfFCwweP9BboCwEMhJgqDiZIAvHERLok2b1m5bVWT83hnnFExA/luNfitWVhpypMnfuWsX9x5y+M4q3sUPhGOxb+P4wVMSN+784ke/slkzPkh1b+PGje69UuPEhyszEBisxG4yamgHUPhiDvOQfy+w328TzLvIgWzIWCwedhakLQaqfbwTHxSWyEwnI+dZM2a5Ae1mzZu5ChuYXYT/PIcdfqjLKwwwEga+8vRpN81eCkiUK2awALMvevXu6X4nQfzxPmkqDPckUGA+9okjXHyAlymrm8QvEwXC/B4ntAfwJ+kaGZmdE+Z5D3LxDDOhOdKXT3cclBFxUMZY7UvaD8Mhi6xCCCFEbUB9BuhrhfS8NLxO4X4HegS6nq/Lqbv79O3lfqfVqxDalaWuTKvH0Xm82+hA7Tt2KChTnCQ/UacX0q0KwcCA1zd9YzdNRyhGXLeK+yuJHWXv7X5XNdxL0e+QL0mnXBi1FYrJHac68RoPg2LEde44WcO0urp2SKG4TkpjhYi7kRS2SXh3PMXSQqH8HkLbKx4OkJZ3suZF/36p6TDU84GwovMHwrByqxlz5uLhViwNAO4wkRaZaPNSJhA+aW2feHsptCukOnmF+3SC0nlViLDcgGJpIa3MyxKfafFH2GKWgQefZkTdhzhn9y/6XkjTaQzIpQnin3fIF63bfDhgsWPa2b4cLqVcjOcP3iOvebvCPBWHZ6d84xT3m/fIV7yXlr8hXpZ6ivkpnu+8PfTbHX7UR53ZuH/xW1V1JU8hvyQR2p21HqhKX00YHmnlYUix8PVkibt4OKfJUpvhn0VHTHOjEPH0n1RnI2O8XxZ/IQfPSQcMcqaBndhB/zgDOr/99R9swbwFru6lXooTphfitar1SzGS6rZ4WvWQLniGuxz8TsrnaRxzwjH5NIWswMBjGLYu3QV9j+ipTPoolC6qmn5CCoVlPO5DnSktrJJIy1th+kvTu0rpYw1lCnWsYiTJl7V8y6oTJoVjobDP6n4S8bIAv4X13q5EBQsf3erHGjiXCxKNH6xkQKsQPmPTQcMgG6PLxQhXNHIwO6dBwwa5p6VDpooPoiXRuk3ljFNkrM6gWpL8zHhhNkE4MInCw0g75v1gY7GMT+Im4zGwuGJ5ZYdXknuNGjVyz5IoFCcUJKygZKYBMx9Y1u0L8erATBSfZijEq/OR9pqCdE18MJsC+TZu2OC23CWMsoZtVpLs9QVmFkiXVCK8S7qiMqhJKPSZpEDhTtql0C0EcXvLv251M3KRkckCafDMhwNHWGkWg20ZwrQfzkDPKqsQQghRU/gGErpbUmOaWaflbrBkqVeL1ZWl1ON1lSQdoRC1oVsVC/eqyJCoqzbOrlPuDOI6d020Caqra+9ssqaFYvmdtiVtYJ4RHqV2ImalrqZDP3GZg7xHHtyZkAYJG+oGOr2ydPplTQullnkhafkFO+jUZhI3coi6j+/PCSeVJ0GHLumKlT2s2vLbI+5K7Oz8XU5dqTp+KbU/pS7oeOWIu9oM/9rQEaGUOpt2BXK4BSbRO2n9toTT+rXr3FaWgN9YUXnOmT+yfv37ZdKNqlO/pFGVMGUwlsGjYgOz5QAdHT2VXQKRkYHONOpK+qkp8A/+2hl9rKWWb+VmZ7tfF6iwbXxN0v0p+7k6MLjFwJWHBArsZ10IOl8Y9GN0HGWIEeU0eI6SzAo/vzwXdyeNn5R3x7tLwYS9WfBmKRi8G6xKZPYE8jHoF0KhS0EDxQY3Qyjg0+QHMrcfmPQrGH1jxVeqxQZ+KRAYYGQVZ6fIrULupVEoTpCHGSTY+dJzoyytY43GFXYQtuDDOJyxEIcMTWXL4KcP/7oG/mcZOgqBzzLxZfkMMBNmzLwAFINC6ToOYQ5xe0uBdOnzBGFPR2chaKSwzNxXKN7tLEpJCHnj0I8e4tJQIYhbZgsTVihGDHwngR/iW0EDedXn9bT3sXv6tBn5tB8nq6xCCCFETYHuQ6MmrUFPfTci9/kAoH5GB0nSvTxej0D/APSRGdNnud9p9WoaaXVl1nrcU0imLFRXt4pTTEdIIkm3Ih6Ij0I6m18hFeri/EaGNNLCvVT9Lk2nzCJ3FrLGazwMPGwv6N9Flnibw+vc8TZBVcI0pCq6dlXCjA5F8gf5zX9Go1xkSQtZ8jttS8oZyJKvqpIXS02HtBfDco+txdh2rNzEy9diEJ6Udd68b4tkodQykLqB/oZibX/IkhbSyrws8Vksv9CHwRaEfgWHqNv4/qUsgz+s9CDNL47KasrdkOqWwyHxsoAyi76JLHaRXn2+QgbyFQMypeZvKKefoFRdKa1MrIpfPFnqgTilyp2VrOFbHf+G1Gb4Z9UR09wAX6cQLq+/8ob7HSetzo7Xmx4G6x59aKQb+MLtNGbN/CBfD4RkqYMI36rUL8X8W6rOC+R9tk/nSBuYTXMX+X0+IX6IJ8KM8E7qe0RHZ6UddSTvxf3vqWr6CSkUlrWlM2WhtvtYq1K+pZEWjoXCvjrux8sC7Mha79U13IpKR7ASMnFlZML9Ys+ry2033J5f8sqqQAbXio0ms3yWgTlW0TETb/68BbknO+IbrJhnOTTusKqRCgh3WPmHu9wf+fDjbpZYIbwduM277F+OGyz39SsY/3rplTnTld+oZKUh7/AucvhZJ1nwe0Enye+XebMUnEFA9j8mc3MvLmMSvMO7yMwgJ7OGGKRMc68QxeLEr0CFtIFH4oP4xw4vf1p6oCBgtjTmQvkLVaQ7gzCOqGwIX75pQMHEfQ5mwiA3M5AIa3cvKuwogLJCGkyytxA+rPyWxCxTZ8ss3qWS9jNyqKyxNz47nUYKy8z9dg1UvqWkbeTzslKpYl9cphCeMeCNezyngveQvpCd8Hb5+nPH5+Xys3P4BiuVA/fi73twg3Tkw4GDDqMkWYUQQoi6CHofOgS6h6vHMtTP6BGscPH13/XX3JjXQ9Lq1TjF6nV01LR6PIlCMmUBt7PoVriDjoZchVYipekIhUjTrdhyzuts/ptfob4Fod/5jhXfp/PhGVJMR0mTIY1COmUxuQt1qHiyxmvcnE93oX8Y5PDvxnVuwqqqYZpEoXApRFKYpUHcNY/yBX646LyLXcdNOUlLC1n06BAGIryfsrRZsubFkFLTIXJjpy/3IK0NXB3i5WuxdJ8kV1ay5hX87/sb+I4S8cO7hcq1LO0+OlKTyrws8ZkWf6Ql0hTX5MFdccWdKAzpg7qeb9eRDkLiabrUctib830FYVlAWiddZmmnk15Jt3EZSs3fUF0/xfHhl1VXgqQyMc0v5MNiuktaPRAP/5CqyJ1GVeruqsRdEjUd/iGl6IhJ9+iD9f1brNLb/4DB7v04aXV2vH7ydSzhj72+fCa9xPUd0v2Z3/2WXfHHv7l3ORiYY4Uk7Q4vYxqEc6n1Sxb/lqrzAm6ie/Uf2H+HdAWF3EU29DUnf9DeSut7jOt53m+EZ1hnVyf9eAqFZVV0priM1YU0hdsc5ehjzSpfWvlWFdLCsVjYl+K+T5O+3K1qvVfXqHfsf67b5gYW87Cu68NrVkdW9fl/v3aWOwuxO7Bs9kJr26NT7mrnQcFKRZ+2WkJUDyr5a/92nX3plJN2yUJdCCHE7kNd0T12d6Rb1U1odD8wbLid85PvuU4GIUQydTWvqGzd9diT9Q76AfieK529SYMSuzu333SHG4BSH4hII17XMKDEKjAGWGqb2qhfqto3SDixxfXpZ52Wu1O3UV0tdjboHls2rna/K7YbZHQ/t7+u1nMhRLWhcmSWDLMi/IyLUlYniuJQMfvwZcYLszyloAshhBC7J9Kt6i5+9SMHs/GZla9BSiF2pC7mFZWtQuyakHebNWu6w5a8QoAv21m1yqCdr2vWr1tvrLKsDWq7fmEQlr5BVlPubn2DqqtFXSa/otKvjCznedjX/jfnjBC7PlrVIIQQQojaRLqHEEIIIWoL6R1CCCGEqE0SV1TW1FkIIYQQQgghhBBCCCGEEEIIIeJUbNvG2sfoXw2chRBCCCGEEEIIIYQQQgghhBAiiYp69SpXP9bEWQghhBBCCCGEEEIIIYQQQgghkqhg4aNbBcnZrYQs37UQQgghhBBCCCGEEEIIIYQQQiRRYayA9Ie7KN91udi6ZatNnfS+TZ82y7Zu3WpLlyyz0W+9Z2vXrsuZSGfN6rU26oXXbfGipbk75WHVytX21MjnbcG8Rbk71WPmjNn2yPAnbO6c+fbw/Y+7c1VZunS53XPXQ/bfO4bb6tVrcndLY9PGTTbq+dds0oSpbuC5JsH+KVH8EqdbNm/J3S1MbconhBBCCCGEEEIIIYQQQgghyk8FSx8Z56k8Kn+U67pcfDBrjr3+yjvWomVz58aYd8bb4yOesfenzIgcyhkK2Lhxkz058nl7951xVr9+hbVr38YaNW6Ye1p1Qns3btzoBinXb9iQe5rMiuUrbfi9j9mcD+bl7iTDwNuqFatt06bNtnLFKneuCtu2brNpk6e7cDrmU0da06ZNck9KgwHhRYuW2sqVqxPDuJwwwN2iRXNr1bql1Sswwo3f3n5jjD3zxIu2IQqv2pKvppjx/kw785Sz7MufPiV/jH7r3dzT0lm+bIXdd/cDuavys2H9Brv+7zc4d2oDwuKSC//o3I3DPZ5VJ7w8teUv7Mcd759C/isHIx58rOTwictYKqTpX597YbXCsipyV4V4vJcaH5grVxqsDby8lDnEUxzCvbplUW3FXTHw34/+9yeJ/iwHpBv8mkSYB+L5qdB7VQG3wjoE+0ulunle7HoQ32Fer4l6CF2kqvVAXSpbCaukfBUvY26/6Y4qlTfPPvlcld5LIgw3fiN3WL+Vs+zJCn6rrk7gKaefkIs4KyfIQn4qVSbM12ZaJ/x+fPZP3cHvcshdznj2hOWU11vi8Yb73ow/8NeC+QvtysuucuZDkDnuT2TGrXKXgaUQylAsLOP5ICTul6qWS7siPh37g7QRDw+uSR+hOY43Xnkzc3ophLff5y1PPM6qU3aJugdx6ctC4rqutQ1Je3tieitUVgohhKjbVLglkNtR7uvqsWXLFpv+/izr0r2ztWvXxq2Q/GDmHGvRsoW9P3WmGzAEVlmywvG+ux6JGv4v2rtvvWcvPPOKvfPWWJs9a56tW7PercB8+cU37N67H7a33hjjKrD33p1gDz/wuD1030h7+okX3cAix2MPPW13/ft+NyiJDAySYdbbO2HcFNu4aZMbOHvgnkdtItcbNtrkidPs0QefsjdeG23Ll66wV1960ya8N9lGjnjGZkVyA4OIrJh88rHn7bmnR9mSxcsSB9u4jxnsdytKI/8+/fgLbpUkcuEXVnY+99SoSLn+wNmBvW+9/q7Nmj7b3hsz0dasWpPo53vvetju/+8jeZkgH4Z3P2LTp810g5UMBg+/91F7/eW3bf269TvIzQDsQ/ePjBSgJ23E8CcrV4JuNZs/d6ELhwfvfczJjzurI1kIOwZuJ46fkl89SXgsidxeMH+RjR2zY3x4GLAmPN9+c6yNev5V934oH35Lc6OucswJx9h9I4e546a7brCbr7tVjZccQw8+wC74/fnWuEnj3J0P4R7PMLOrUsh/uyp99uptl17xe2vTtnXuzq5DqfGxq6XBCeMm2tBDhtotw25y8RRCQ27OrNn5sohjV85b48aOd5NfnhjxRO5OefnOj862E7/4mdzV9hTKA4XeKxU6Qa7449/syn9dkY8z7BeiGE2bNbO/XvvnD/N6VC784ke/qjOdOXWpbCWsFi1cvEPYUMasXrkqd1U3qIt10q6sE5QC6YM69M7ht5etjK8pRr3wsn37e9+yq2+40l2XQ+5yxrPv6O/eq0e+jErSW4C0znPaTyeceJzzB/7q3KWT9R/Y3+VTD/bi1499/IjcnbrJnpJnyklWHZYwJX3w/KSvfDFfDx56+CFlSS9h3lL87ZnUxXq4nG0PIYQQojaov9f/nHhx5eAiI2XlPX9l/4Ojc/VgpeH4sZOsZ+/u1rlzRzdoOXfOAjv4Iwe4rWB79OxmmzZtcgOLrLjs2ae7NWve3NauXmu9+/Z0B4OKnTp3sDdeecdtAdu+fVubOnm6rVu7ztat22CTJkyzfv372gczZtuaNWsrB+Bmz7f9hw6yJo0bW9v2bax+RX1r0KC+zZ+3yNnZp19vmxy917xFM2vTppWNGT0+ahh1tJkz5ljLVi3cgOXKFSujBkcvW7hgUaSw7G99ovcaNmzoBj55l2BavmylG1Dr0LG9G6hD/lmRHLj50nOvuRWhzZo1dfZjL35u06a1jX77PTdI2LZdG5s0car1H9DP+b9Bwwa2IrKzYaOGNuSgwfb6K2/bkgQ/M7C69759rUePrtY0sn/Z0uUfhmEU1o0aNbL5UTgzuIvcDCA2b9HcljKoGsjdKvI7g7XdIntQ6t+fNtPatGvtBjM7dGzn3pk8Yap17dbJ2Np1/fr11r5DO3vnzbHWObrHKkoGKpGNgdLoIgq79/PxgfvIU1FREYV/A1u2bLk1adrEDozCc/YHc7eTj/tpbpSD9SvXWNNWzXNX1YeOjVkzZtkBBw1x18g/cL+BNvyeB+3gww52q0v/9Ns/21WX/91GPf+yHX7U4c4MM2SXLllqvzv/9+73iihMDv7IwZG/N0TpY7oNiuwABjzP/8kFNuw/99jUSVPtI0ccZo+PeNKmRL/7D9gnb8Zfh+b3jRpsXbp1cTKe9+Pz7cZrb7b3xox36erAQ4Y6OTzE+83/vMVWrlxlP//Bee59JhJgJ7NTuR75yBP24rMv5WWIu4Md3q8jHxoZ5Zehzu133hxtffv1cZ3yP/j2j7ezmxUb3bp3y8X7h8/jYYXfL/zFb7Zzz4O7f7nkiiivjbKH7nvYPSccf/rdn7l30+yKm+P+xHETbb8D9nPpNC5vp86d7KLzLnb+efLRp3bwXyE5aYBf+ps/uXCZPm2GNW3adDs/QNw94pQ4eeGZF136aN+xg3vm42HAoH3t/J/+PxevPrzJ2HEZcSspDRKvSX5nogDpKCkNej8lxaUH86HcpOu0uI0TuoVMpDUmKiSlzd59eiXGe1J8cOY5M9wJrzBufBp8+oln825zJMke9ysQjt5NwA9rozoI+0sNO09SeM2ftyCKx8vt1VGv7RCGyDBm9Fg7+wdnubQbUki+uCzxNFco7rKGb1j++DidPWuOsy8sU0K5ydMvPvuife2MU+zVl16zIQcOyfs1tM/LQ7z7e+++PcbGvDPWBg4e6MrfB+95yPrts5ezn7B4+P4RrrxmFRTP27Rts0M8NYnyDPdIF/H8xG//XiiLf9eH65OPPW03RWHJMx+WIfjxnjvvdR1iXbp1zt39kDS74+FJOfDbX/9hOxmRTdQtyq17kMZ79+2Vj2vKkQ9mfmDLl69wv+PpZOhBB9i1f7su0uO6und8nd+v/96pesqE9ybaXnv3db/TygHuc/3AsOE7vO/LVsoun98x48sBnyfT6mBP6Bdf1+GHLPkMpk6eZv0H7mPvT52eL2+x89UXX4l00x5RGPRz9sXDNE4oa+jPGe/PiPT4tu69Qv4JyxkfBr5+Gx+F9d8uu8r57enHn4303/Z2zV+v3a5+g5mR/XH/+rjEjt9FZQH30ReQg/IvqUwoVC+klYfoBIXCvFhcJulqkOQnCNNcUl1JHHr9G7PIjF+TdB7q9zS9GZDtqsuvdrKRbpENGdHb4u6HciHv/PkLq1Rv4gZ5o5Afw7gI7b7qT1c79yZPmGyvv/y6c8PLTXyFed/ntWJyUxaUI57hvXfH2fKly+zrZ3w1d+dDwngLoR4fN2ZcFIcH5O2iHTvq+VF20CEHunvoDnPnzIv8dKh7DthXSO9NC1v8gT7wWqRTef08qWyhXMV/xfTo2bNmW/PmzZz8hfToJk2auDZimA9CfSnuF8Jq8cJFiW2LME7T8ki87KSd8NdLr8zrVZi57cbbnR+Jt7h9+JFrr6/h9s/POc/5OQyL0K1QD4s/C9OkBzfSdNikdOGJl9lZ0osnDDvvj4njJ+XzVihnucuu2qLcegck+S1MI/E6Pkz7hFvYTgOe+7onXj6mlWUhYdry8Ri2Cby72J8mJ30a8TLc6y+kiaSykDSR1r7gWVL5U+idYmnGt1ko27LU99hHeCTpZoXC2YcX96paTuAedrz1xjsu7uNxF08T8bj399Gr4vnOl31CCCHqJuge27ZULkQMVlTW1Ll6bNmy1TZt3hwp542i8yabMvl9N5g4d/Z8t0UqA5eLFi6xehX17NDDD7IDDhxsgwbvE1V+zaPGeltr1aqFs2fduvW2fPlKO/zIQ+yY44+y/Q8Y6AYGt27b6ga6Djp0iPXdu7etXb3OWrdp5WZQjx832dnToH5UOUbeYcCrRYtmeXubN2/qBsxws3Hjxm5rWO6zyo/BwfXrNkR2tXQDjV26dHRnYNCtbbvWbtXh7JlznGybt2y/8g+/1Y/MffLYj9nRxx1p3Xt0sVWrV1uzqCEzIZIL2RlcREbsZbAUmjRpbK3btnaDmsi0YvmqHf28davtFfn1I0ccbO0ivwDyhmHYu08PN+g5aHB/O/CQ/a1jx/Zu8JcZgqHcxA8DkgdH4Tdo/31t88bNbjC4UaOGdvBhB1S+27mDrd+w0Q3+sroV+VkpuYrZ6IxrB6BIhfGxZtVa5wY0bdbExU3rVi0jxaqdNYzJxyBqFjdqCxSzpC1gCtE1UqL6RA0nGHbHvXbamae62Z7nnv+TSCF9xN1ft3atvfzCK3bdbde62cOkVZTKEK5HR8o8z3m/Y6cO9tTjz7iZocwQReHl8LNF/fuY5R06L5B52H+G2QmfO97d/84P/9e5lQT3p0yc4swxsxmlFsUTxkZKKf5ghiGruiDuzr9vuM2t6uB+fOY0z0cMf9TZy/P4rECn4EZh5Z8jL3IDYbVk8RJ3n5mzKOv428PMx59fcK6bic37NGZxGxl4h4EAZshCaNfAwQPsjlvutP/75Y8rZTrps/mwQZ6xo99z9zmWLl4a+WG5/e7yi507xFt8ZnianMQL9hJWvEeDLE5S+HB8+/tn2oWXXJBfZRXGQ6cunfKzin9z2UWuA4G8HZcxKQ0iV5rfQ5LS1KwZHxSMy7jcheI2JC29Q1LanDd3/g7xHhLGB+nykosuc2GTlIYAuTGL+9h5yjdOSUwHPk8UA3N0Inr/IF8W+7hOCi/ikvgibOMzvZlBzkxy8kJWsqS5NFkgS/hyYJ77zo0onfk4DdNyXG7illVQvfv2dumAgQDAvn9cca3L09jnwwE3spRxSSTFkycpP3nisuBvwopwhTdefdO9i73oO/F4xo9AfRGnkN341d/35UCajGLXhfKQ7eyY5JKVw444zJ2T8t2Lz4/abrWJz2Mu/0RpK0lP8RQqB+CRB0bk308r331+xwx5Gj0CObPUQ8gYr+s8xfIZUOfS4UX94vMnOgHhRRhkhbyVpFd4CvmnWP3WrkO77fQmdP+k+i3Nv94O7AbkoDxAllJWpRcqDz1JMmSJyyRdDZLs48ha93KfOqeQzpOmN3uQ7QfnnuNkQw5kow7EDq4xT9rBrTAv+FUuVak3++zVZ4c6OI7XSzhIq9iNbN49jh/9/Id5udFr43mfdJZF7jhVjWdAV/TlUXXw9aOvL0nL+w/dz/32JNXTYXsEP4ftmZBnorBBTszhJ/yGH8H7n7BJSlNZwyKe97948udTddckv6S1LfBPsTySVHZyL9SrOLPylTBOsy/U1xiUSCoHSXdJehiyJqXJkKrosElkSS+Av5LyaJi38KuXp6bKrl2NQn5LquN5Vqw+CQnTelpZFkLaircJ+FxSId08Sc6qlIWFyFr+eJCtWF0QkrW+T9PN4uGcFF5Q1XICf7C7GGDGhzMk9Svg/6RyDgq184UQQtRtKljNxkhOzZyrT0X9CquoV8/Wr9/oBuYYaOvevYsbnOvarbPbojRyzg1msfVq5e8tjHjlbKikfoP6buBv3dr1bqCOQTaURwbGGDjENL8jyd0g3hlnfdVatWxhzz/zsq2JKsA8eXu3OfMM7kUCuveRbdzYSZWDggcOcvY6YrKwJezLL73pBg4/cewRbhZfHAYJ8ceGyE9bozMDfWxl16VrJ3tv7ETrt08fG7hf/6jynuxWizZqvKMdDOQl+jmSl5WdhKuH95PCsF4U/u4c2bM2CodXXnpjB7kr6kXhhxnsy1mJW8xKQxHEfeRgEPfYKGzO+t5pkVJzauSHvnnzIfH4CKkM6Rwx+SoifzFAm8WN2gDFbM4Hc9zhlbWssBoX5fZn5/zCdThyZmYs4UmHA8occcmBQjtn9tzcm5WgvKGY8xyOP/F4pxDSyOR9lEUO39mIeWbZ4dapJ51ur7z4qpsJjELrO2TCQdQ4KJIMzgD2YY7BOTjs8EPzHWhZ3InjG8Yow/g/Do3Uj33iCGcOvD0+rPA7IH+v3j3d72LQwYuMv7/gEtfJBKFdhB2TBlDSgU4jZATkYcYz73Pw24dFGmlyhvHo4zpOsfDxhPEAzEpEvjBthaD8J6XBmdGR5veQpLimHMoiq6dQ3IakpXfAvbS0mUYYH917dHONNN4tloZooPEeZquSDjy4Qwc5DVZPFvuyhld1wf5i8VhIlizhSx4jzZz19bOdf8O8GE/LIbjrO5foRCRtQDzPAmk8axmXRFI8ZWHH8qO3++3j04eHy/MlNq4L2U14MOO/WEeJ2LXxaZ5dEHwHW1bS8h15hDP51+extDoiLBOKlUknn3ZyPi8P3n+Q68iLlylhfvcDGDum8+R6CNLquqz5jBUG1L3ocbxLOOBeqSTpFZ5C/ilWv/kwLUaaf0M76Ez0biEDqy2ykqU8TJKhlLiMk2QfaS5L3Ts+Mnf9NTfamd/9lns/LT3TeU2dhZwc/PbpOQ3KWL6r6HUf3I/nhSQK5Zew3uQ5YVSoDsY//nt8WfQP/JaU97PIHafc8VwVcNtPsPB1fbF86835cMcP+D0p7Ph0h/ebt5e2L3j/p6WpmSXo0WHeL5UwzYT6VdY8klR2Yh+DDcCZcruQfXF9LV4OxsM81MPS0mRNkDW9xPNDmEdLoTpl165I1jTi6/hS9eswrWdJN/HyCHYso7bXzZPkLEZSPKdRSvnjwUyxuiAEs97+QvV9mm4WD+e08KpqOUF9u9+QQXkZw3CmPIz3K/B+WjknhBBi1yU3VsUgU02cq0/DBg3c9qYL5i10256yTcAxJxzlVhl+8tgj3EDeNttq3Xt2tXvueNBu+tcd9u5b49zKwlEvvG5jxzALZ5sb2Nxv6EB75qmX7KZ/3mFTJr1vBxy4n9WvX7/SoRwMsLJ96AP3jIgq1InWMnKPQT3AbNPA3vggWpOmjd33I+8fxnYwb9mWrVvcYN62rVtt5CPPuNWf0KhJI7el61OPv2CPPvSUsVVpHLZqdX668yG75Ya73RZPAwbtYz16dbWWLZpHlXmvSJHv6eTrFpnLD4oGsBo0i5+B7ePCMGTb1Cgwck8rqR/FBe8WkhtYYYm/7779AXcsXrw0UiLY1rS/+wbmNVfcZHyDkm1oQ6JUk/uVDAOXzVs2s0kTptrzT4+yrbmVlh4UrYGD9ynoRm2C0te9Z3d3JDV2kkDpQxkk/fKNFT9DjiOcoVkd6GBEWeQIZ4syG9C7xYzXnjWk6FXFHWYpMjj7vTPOcQ3nmgT7/bdxmJmHAlwqzK70fuQo1jipLqWGD7MSabQhG2ksrbMoKQ0mTaxIIx7XNEJqMy5rE8KUWaq+YQdVTQfkc8KaBhoNMj+LtCbSFQOFVen4qY14HHLQkPxsao6k2cohNPIff+QJ1ynhOyeqMliTlbR4qmkYOKEDx3eKZoX0wsxpZlDzDbBSO9bEroHv2KGzx3emFoMOIMoCSMp32ENdyGDd+kiv8h1TNaWnlIusdV0x6GRjlj7bzqEfZA1XTzn0irrOzioPk8haV7LrStgJnJae0/TmJKhvKGP994MZ0KoJCtXBlO23/OtWt4IPGQiPLJRa59YE5JP45MuqQr5lVRZbzJL3S8235aC6enRNUSyPpJWdDASwgmnm9JlukMLrvFnyXFXKwWJpsqo6bBJ1Ib3UhJ5fVyjFb9WtT+pCWVZbFKoLdhbVKScKkdSvIIQQYvejonIBJCsga+BcBlgJyQDd0iXso97Ojv/sJ/NbqPJdx8998Tjr2r2LHfOpI+0bZ33FPvv5T9lBHznADWR+9bST7LCPDLXjP/NJ69q1k1sJeOZ3vm4nf+3z9o0zT7aevbq5ex898mDXaNhvyAD72FGHuW1Hsefr3/yyc49tTIFVjp+M2cuWrqy8PO4zn7DB++1rX/vGSfb5Lx1v3/rO1+zIj3/Efa/xpK981h29e/dw9rAy8osnf8a+8OVPR4rFyZH5E6z/vn3tM1841rp162yfPek469W7ux0d+emMs05xdv7PKSe6rWe79+hqX42u9x3Qz/guJb/5TqeHAcvBQ/a1I4481MldyM/4x4PZMAwPjvx31Cc/GoX93u7ZkR8/LFIm9rMvfmV7uffep48d++mPOz+xPe2nPv0Jt8LzpMgcbp540vHWObpmj3q2aD3ze6fa6ZGfvvHtr7htXIEVmch0+FGH2JADB28XH/iDlaHAQCXmTv3m/7gtcT9xzOHbycfWs8Rdkhs7Axo4bCXCkaWxwwzs3/7qd1Ha/WQkd6X5+PZggOJHZwnQIcK2IDSuQlDsRwx/NN8RzXYeDKIAg6Y0xDj8ACoNx9A8MKsN/GpQBlFnTK8cbI/DDEBvDn9gLmlwNskdwoYGYZJfQ1BG2X7IryTw4HfCwA9GeHuq2llKg9d32BLOhHccBgrwM2EC+J1r4F0GS8oxOEJ4+dUxhBlbQKWRFj5J0AmE3RDKHuLjPx4vhfwekhTXnqyyZo3bQukd2bKkzeqAfMTTp4IOyazpgMY3cmMO8yE04GiUufjKYF9V8gIDDoRR2LhFJt8pUEi+QvFY3XxJOuObrH7LnywQzwzOhI1gZjPjtp+dHdpXrIybNfODfDonTSWVBRDGUxbispAu+Y2fs0CZyQqvcAY14cx3cYrZTfizHRJlbqkDnWLXgPRI2s/aMccKF8oAyoJC+Y4BmkcfGunKVtJRWh0RUqwcoE4Ly+2sW/hlrYey1HVZoKzr0LGDPXjvQ85PpVJMryjkn0L1284ia72VhaxxmZWsde+gKB5/9uufulWVmC2UnpP05jQY+KRjFvuw1+eleF5IotR6M60OpmynHiBsiadCuqMnLe9nkTsLWeOZlTTEn9dBgEkC1GWlQn0Id9x6l8tHxYi3R/Azfkf2OIRTGE9JA1vV1aPjeb9cZMkjaWUnaZH7vM/38iBrnksqBwvpYWlpMqSYDlsKWdJLqXm0FLKG465IVf0Wr08K1T2eLOkmqU1QXd28FJLaF8XKn0JtklL6ALKQRTcrFF7VKSfSKNSvkAXKiLoykCuEEKIwlSsqo6PynFsJWa7rMtGpSwc3AMWgJd9idFuMRrAtLN8/bNWqpXOTc9funa1x40aVK9K6dnSNxU5dOuYrV+7zXUb3UWbead3S2rVv67ZDdb+jZ5hhdWGP6IhXykn2MuDHbwbjsKtXnx7WrXsXZxeysh1px07tnbweBvYYjGTgsXP0blO+MxkpKA0bNbS2uTPysSqS+26L2QjvFu5y8K4fyPMQDt5tSPVzPJJ4lgtD3mFgmBWbFRUV+d9xuZu3iMIhigPiBv/ze/XqtZEi8KRbRfrgvY9Zk2ZNrHPnjs4JBpnxH3bmCWRiYDEeH6Gc+AH/426SfJDoRh2Fb5wwU5CDQUqUTJRy4pZv3qDQ+edeuWIGKp0l3GNbk1OC7Tk82IGyy9YYmAP/3QLSU/Mo/aJ0+kY1z0LzrLYBZuixVSD36MzBTBLcR3nEHP7gGyPe7pAkd1A42ZrT+5XtssIOCRRav30Vdh919JG5J5Xgd7ZG8Vu8oFx/8+wzck+LQ1ij/PI+DSC2D/F+JpyTZvziN8Ldb+eE333YEPYMjnh5/DdKfXgw4zFrhwsDXzTAsYf3KHfipIUPjWn8kfSdMt8RFJc9lJHGUFIaLOT3kKS4Xjh/YcG4hFDurHFbKL1zPyltxuO9OvDtjsdHPLmdX+k8SUoHIfiPvMh7F513sR360UPcfdIH+YD3+FYH8ZWWrkKqkhcIBwauMMs7HAy64l6afFnSXHXzJXHEahCfF50dReIJueOdS8hEPoawPEN+OnPTyjjChUkjPp2379B+h7IgKZ5C0vI8dofuhukyK6RvBit9miN+jo3Ki0J2+y3XeIe0z700GcXuC51bPl1zgF85RnpIy3cM0FAf9e3X111jPk1P8RQrB6jTSHs8A19uFwM5s9RDaXVdVaCcY3ALP8WJh2m8rCqmVxTyT6H6LQ3iplz1W5y0eqFYeZhG1rjM6qcsdaUHv1A+/vS757oO1rT0jIxxvTmNePh4v8TzgtfNqlJvptXBHmSkfsCeNN0xDu8k5f0scmchazxjjm+6kYa8HGvXrnNyQNhuKrYzAGmGOKMdmTbA7OPT14FhewQ/I7N3OwTZiV/MpcVTWhmZNSzieZ93C+WDuF/SyJJHCpWdxH046S9rnksqB/FPmh6Gf4rpgbyfpsMCu2r48CtUFkCW9JI1j4YUirOQUsquXY1S/ZZUnxD2SXVPnKzpplibIKtuXmpZiNtp7Yu08iftHcIQ2b28Se3qqpBFN4uHYTy8qlpOpIEMYXmYpfyvKT1ICCFEzVLvmNuu3eZGitw2puHZE7+f/fk9p+6+2yyIAkRJYPmKlbZi+Uq3dS+DtG7gdRdn2eyF1rZHp9zVzuP2m+5wimhSwzkLKHXX/u06+9IpJ1XZjhDs4xsSKNfFlPndFRRgGsY1ubVMueOtXNSG36uK0qYoBaUXURepK7pHuaHuYJVE1sHJQtTleqgq7G7+KYW66Pe6qn/tyuzKaZxBlBeffclOP+u03B1RLgjbB4YNt3N+8j030CB2Drur3iGKU07dTAghhMgKuseWjavd7woGFSuHFeNnP9xY9ediDyVKAKx87c3K0h5ddotByt0FZuMyE40Zo+psqTp0WjGTjxl9HCOGP1rSarGs0FjwbhBvzKbc2fFWW34XQgghktjd6qE9uV6t636X3lwepDuKNFiJ5tPFFX/8m5353W9pkFIIIYQQYg+lwIrK6p/vOfU70VmI3QPNLhRCCCFEbSLdQwghhBC1hfQOIYQQQtQmGVdUVv8shBBCCCGEEEIIIYQQQgghhBBJVNi2bdH/bebOrIYs47UQQgghhBBCCCGEEEIIIYQQQiRR4RY+1ov+uAWQuXPZrkVdZ9Wq1fbu2+Ns5YpVuTtCCCGEEEIIIYQQQgghhBBC1DwVLIJ0qx9r4iyqzawZs+3B+0baqpWVe/WWm6ZNm9iyZcvtlRffsE0bN+XuCiGEEEIIIYQQQgghhBBCCFGz1O/7pRMvrlwFyZFbBlmm61P2P7jyWuzA2rXr7I1XR9trr7xt69ZtsHbtWtuY0eNt/ryF1qFjexvzzjibNnWmjXl7nE2dPN2WLlluXbt2svenzbIXn3vVmevUuYPNm7vAXnjmZZs2ZYa1bNXCtm3dZk8/8YJNGj/V3hs70VavXmvjovPkCdOsVeuW1qxp08iOmfbCs69E7y609u3buvsT3pts3Xt2tebNm+UkFHHWr1xjTVs1z10JIYQQQtQs0j2EEEIIUVtI7xBCCCFEbYLusW3LRve7wn1ZkgWQ0R93BNf8CK9Lfi4S2bB+gz3z+Iv2wcw51rZta3vv3Qn2xqvv2NLFy2zZshW2detWW7Z0ua1dvdb22ru3G5A84MDBNnHCVHv7jTG2V7/eboBx5ozZ9vTIF6xx48a2ZcsWe3zEs7Zw4WKbPWuus6Nxo0aROy+4uFizdq29NuotmzLpfTfQ2aVLR1sUmX31pTetWfNm1qhJI1u5YmVOQlEbzHh/pp15yln25U+fkj9Gv/Vu7ml5ePbJ55w7NQnp+fq/32DLo7Rb2+Dmj8/+aT78Lrnwj06eUsAO5C/1vZoAOThqAtLBr8+9MDWecHfEg4+535x9Wiz2XqngTjy+cMu7nZXqprty+AsZ8AP5uKbzWRaqEo5ZSLM3axjeftMdmcMnTB8+XDmww4M83ow/KAfGjn7Prrzsqu3yMr+5V+74qW76q0sQt4Thg/c+7NIz4Yu/7rv7gZwJIYQQQgghSgedEp051M93JYrp/DxHf463lbhGp45TU+21JEIZsrbbQvB3bcmaRLnSzu7UbttV2NXzfRYK5Y8wv8XDotB71aWqab265RLvV6UvtiqEboVyV9XvVSUer7UZBllAvkJ95eHzJLlJwzU9XpFGRT3jHwsgdzxD0v1SnosdWbN6rS1fvtIOP/IQO+b4o2z/AwbawgWLbcvWrTkTlVTUr7C27dtYs+ZNrV2HNrZg/iIbMHgfG3rQfrb/0IG2bMky69K1kx1z3JH2yWM/Zo0bN7IVy1Zas2ZNbciBg22/yEzX7l3soEOG2ICBe9u6dettzuz5bkB03NhJNn/uQjcwCg3q148S5kYzjS/XKseccIzdN3KYO2666wa7+bpbd6oyuCtBwXnhL35j557/k3wYXvD7861xk8Y5E7sWVBQzps+y6dNmlH1QBfrs1dsuveL31qZt69yd7fnOj862E7/4mdzVhxR7rxR8xVYX4qsc/powbqINPWSo3TLsJmffnkY50waKEQpS91498ukjLVyHHnyAe06ZecKJx9mdw2+3q2+40voP2Mc9nzd3vjsDvzt07LBHxk8WKHfmzJrtwvCLJ3/e5UnCVwghhBBCCFEY2hqrV622Uc+/7PTqukpV2m1p/QNCiML5o1B+2x3zFf0HtdW3V5tulUJdlGu/IYNcPw99Zx07dbCnHn8m98Rs2H+G2be/9638M/o24+ys8YrKFZXRj5o4i2QaNGxg9SsqbN3a9W7lIwOIJOb69evb+uj35k2b3WAmKyH9gG+9yDwDkevWrrOt27bati3b3ErK9Rs2uNWUGzdusi2bt1jDRg2sXr3oreg13qyI3qu8rrzRuEmjqNDsaad+68v2nR+eYZ/94nHWsH4D27R5szVs2LDyJbFToBJj0M0rub7jnpkLzHTgHgM9zNrwhDNIOBea6cD74YwKb4ZBMVYrYS/3w9VhSTJAaNdvf/0HW7NmrbsfwrvYid1Z7PVyANfMQPLmk1ZkPTHiCTvr+2cmDkCwEiiU1c90ibs7a8YHdtF5F9vjI560751xjnMjNMPhw5dn2OOf+bDnN/d4z5MUF/jhvrvu3+5eyIz3Z9jHPnGEHXn0kTZu7Pjc3UpC+7w84T3k8vexO7Tfhx3h4FdI8dvHn5fdr77Fnpv/eYv9/oJLnL3hexC6G/o79B9Hkh/nzJ6b+/UhmMMt3MS+lctX5tONTzNce3txHzf/cskVLt7O+vrZzo4w3tLSKmmK1XXcK+QvL3v4bjyOkeuqP13t5Pbu8Z63I5QBQvv5zfuEuYd73t0kWUK7ee4Jzb7+8uu5uzsSmvN+4fBhzf0wj8ZZunhpPix4B+Jh6OMJewhnLzu89dpbeffD+x4UIxSk6ijt1KP9B/bfLv/we/+h++WuticME34jVyibzzsQmn3jlTd3SH9xM2lhzG/sJIzi4Y09/n3sAp7zDvYlpUHsDcPd28f9sLwJ07K/h13/uOJa549TTzrd3QvLTg/mcJv3wnSdJK+o+4RpwcdnGMdhfGZNvy7tROktKZ349BnaG6Zr7vu0jT3c98SvhRBCCLF7EOojXg9ATwh1Sn6jC6TponF9N0nnAH77+5hJe4YdEMqW1tfhoa3x1dNPsT59e0X6zYzc3WSwP2z34q/QrVCGONz3ZuJhQJsSvYxnXm/CX2lteuziPezx+pwPO/8++P4Br/vF3Q9l9/6J4+3l8OGepgf6Z94t2ilphOGRxV54+P5H3P1Qhw3d8/7iHezx+m9oHsI0491OkidOWhyG7S/OuI0MYTxxLyR8hn3h86R4waz3A/J589zjWZzQDi9rmpxx9xbOX7hDH1tohgP5gWfY4+OM+z584/EXhrt/H9nT+thC82nh4/0W3gv7jJAvrc/G5w+Iy8a7PrziYRG+F7rr3wXOafEbErqb1EcR2oMduBtP75gpVC6F8RAPU64hDCfM+vj0bkA8jJLAHp8eeS+pT9i7lSQ3JOXzOKEs3g/Y5++FcodpjANzPIvHq5cr7R3g7H+D9xOkuZ/2Tlo4p3HYEYe5CeoeFgjQP+vDrc9efZy92J9EfLyiJim4orK6Z5FMy5Yt3GrHZ556yW765x1uO9YDD97fuvfo4r4leev1d9mYd8e77002bdbUrYB8YsSzbhtYvlfJO/fc/ZB16trBDXTecsPdNuzOB61b9H7Hzh1zriSDHQxqYsc/r7rFub1ixUrbtGGTtW7bKmdKlAMyLwVGlkLD07VbF6fkwrA77rXTzjzVzV6gQKDApfBgy15vH1sdDt5/UL7gwiwzJhiwCN2k8EHR8zMm/nrtn5393swzjz/jCi6e/d8vf2x33HKneydJBmD2xQmfO97d/84P/9fJlAT323Vol7eXwUVIsrdN2zY2a8YsJxNK/qTxk6Lfy931urVrXdh4uIfdhEcpMIOEFXC4ywqsXn162u8uv9ityrrutmvdoOe/b7gtb4ZZIxTEvvIY++44J7efTQKYC2egpMUFfliyeIm7n7Riycclx+QJk/MVhquY3hydnwnDQA7yIBdycK9Uwtkz8Vk/2P/t759pF15ygZvtFRKXJZyVE/qP9EUl7f3g+dQJx7h4C/MEYYFbuOll8enGr6hDDuzFXSpXJnf8/IJzXbwRBthRnbSaFmeFwgm5SNPITVoirSKDjxPc5H1IisM0iFvi35vFb9wjfXDNwaAh97Kmg0LxlpZH47zx6psur2AHjXXcDsEN7OI5eWlt0KDPkjYIc8qg6hLmH+IQfyeVE9WJk0MPP2SH9Jc1jIHylTAKwzstjsGXO0kz9NLK7jDMBw4ekFj+k49+cO45+VWpSeUSJOUtwnbE8Efzaa86A8yi9iBthGmBsotGR6F6L0v6hUceGJFPJ2H5Fy+/fdnv0zXPfB1KWoW8mShPHH/i8e63EEIIIeoe6BZ0lhbqFI7DO+gJtC3QA0486bNObw71eA70BvT4tHZevH2dpHMgU1p7Cf0d/DthGzBLX0coI/o47xcCGcN2LxTqo/Hgh7R2JmHw8guvON0MPyAr/irUpgfftvvNZRfZb3/1Oyc/7ye182j30i7HbexE3qZNmyTGYZxS9EDCEz0THdPbmRT2yFes3RTaC6E+G+qw2/kt8teoF15299PMJ7UhC8nj4TotDgvh46lQHIbxlpa38AuD6jxHfvzH76RJvdxPai+kgXveLOm6U5dOzn3fx0Y/XqF0XlN9bMQN9zmaNmuWD58kv+GHLHk+CeyN9994sDsMC9KbJy5LPFyK9b/E3U3qo4AwDSWl96RyKSkN4V6Wvif8EC+vC4VRSCl9wnG5w35E3Ii3VT1pebhQGRvvy6L8S4tXSHqH+E6jkPtpECdh33ahPArx/raPffwIe/yRJ9xAK+1t/36PXt3dOYlwvKImqch/WzLp4F/SfX8UeS6SqVdRz233euZ3vm4nf+3z9o0zT7buPbvagEH7uN+f/58T7Myzvx4VNAdaz57d7Gtn/I995vPH2r4D97bTv32KfeHLn44S0tHWM0pAXz7lc/a1078U3f+KHf2pI61Dh7Z23Gc+4baE7dylox0f/W7dppX17dfbjjnuKOvcuaOdcuoX3YrK7//4W3bgQfvZtCkzrEfvbu67l6J8ULDO+WCOO4rNrovD90KpUH52zi/cDAnOFNgUiBRG2BcW1hQ6zCTBLCtjXnnxVVege9iShG+R+k5AClJ+ezMs6faVhe/UXzB/YaIMzJCiAqBgg0KFFcqFN4e97Tt2cHKn+a1Xn15OpmVLl9kPf3aOU/i4RrGId9BXBRo/90YVgFd04iBb6DcKa1Y5+nA67PBDXdghK8vovbmwwE+LC/yQ1uEaxqWvfP32ldiHchD6H4USuXxlErqfBcyzGpAKsRTisuAfFHEI/YcfevXu6X6H8B5KBArLT797bn72Upww3QBy0vhNStuQlqayptW0OCslnOJx4t1EIUmKwzSQkUE+Bg482D38ngedfBz8Rr6s6aBQvCXl0SRQlnAHO5IUy9ANZyYqpzxZ0ka5CPMP5ST+8+ETUt04iZM1jJm55s2F4Z0Wx+DLnSSSym4GIMMwL1b+F6JQeY2/aFwVUrpF3SKeFqBYvZcl/cLJp52cT6fUtTSoSRtp5XeYrn3Zhb24EddxhBBCCFE3QbeYOmmqrVy5yumzWeAddAJW/aBfsiqmcsCvt/tkA8850GchSRdFx4i3r5N0jkLtJfT3eBvwg5kfZO7r8DJiN3oR76G/ZIX3s+jocT942XwYMCiADsVBGyxpF6M4vm3HwMDhR33UueveTxlAAN+Hgpm0OIxTih64Y3j0cXponKztpjCuQ302rsOyMizuhzTzSW3IQvJ4CsVhIXw8JZHUPk+LF3Rz2qa0EwdE4Uu/G2a5RxoIicdDMQjnQn0mO8br9um8JvvYmCAfxkmS3+JtoUJ5PoksfQVJFAuXYv0vWd2Np6Gk9B6CXElpqFBZ6iEsk8rrdu3aZpIVu6vTJ1won3vS8nChMrbUvqxS36lK+VCsbxveGzPe5Rfigvjy6Yi8evnv/+IGWxloZYII9kyfNt369uvrzOxMKiqXP0Z/+O/3C/XXlX8+vC7xuShMkyhjtOvQ1ho0aOCuGcDs0Kl9lDF7uNWRbaNEWq9+PWsfmSHBEr4NGzZwg5Dt2rVx17yDuRYtmrswZ1vZTl06ukzHwW/e4TuXHSO7+e4lB+83iSqCtevWuZWUBx06xOo3qO/kEOWBgrF7z+7u4HcWqBTo3CNtdO7SKT+jgsPPEqFAorCmI4/CxhewzCbxZtO+7VYqSTI0aly4cshCmt+YzcUWkShMBx5yoPveKtfxWV4oMVTqvhLPCmFC2FA5lbLStVRKjQtmMvntFzleem6Uq6xqCiooXyGF2yTUFoQH7jOrKk2h9RBHyHnlv65w4cnATBLVTatJcbYzwol8gOzkbRQKr3gwU8zLx5GkrO7K+K0nqgvh57d/JZ8nKdClkhYn5aauxnFaec2sTDpGmIWXNulA7NmsWJ6t/A4JdRzKBdKaEEIIIeomdMLuve/e1qpVS1eHZ2XIQUPyK1o4/Iox2v3o8XSYHnX0ke5emi4akrXNGCfeBuxZwoRKVuv4ASo69d9+4x2nv+yOEL60rdghyZMWh56qxkkWytVuog2DvokdrHxigKEq1KV2XFK8kE+ZAPjOm+9Yv332cvmMPFaOSYG11WdSSh8bMtzyr1vdBHnMEz81RW31FcSpirtZ03uxvF2IpPK6VZtWmWXN2ie8p5Olb9t/o5K8M2L4o/m8Sd5n5TDjTKQjdtliNfOUiVMK5is/XkF/fE1S4T4lyepH/ufO5boWdR+2oR0ydFDlQKcoK2R6lmBnWYYNDNiw7cbRx33SWrepNO+3ngjxSgYFkh8ApbIJC544vMMMFr91Am7x28+e4rcv2HCTmShUMP46xBdKXgmnsJoxfZb7nQX/fpLfkOfNqBJau3adCzPOE8dPyvvTQ2FKOF3xx7/l5cbv7APOecmixXn5cIcZUiFUtId+9JDo3e0HOnETv3vZsJvtDeKzzApRLC7iYI4BOxQFX5lTsbMdAe5Tmcft696jm3vu75EWQvw18fz6K2+433EIQ7aGwL/MrMtCXBYaZ2ytUJMQRwxKk24ID5+GQ9LSVNa0WijOsoYTDXPSSpiPgPeT4hBQ0LjHO2y7EILCj0LB4B3xzXNvt6dYOvDURrwRht593EGuUmDWGH4MlVa2yCg2kJ0EcfHSsy+5uE6bJJIWJ4XyThgncaobxmlxXIyksjte3xQr/wtRqLwGFFm2jPKrR0XdJp4WoBz1HoRlEemfCQPU4cXK7zhexyH/l9LhKYQQQojah7YOHdBZJud60DGmT5uRqBegu9M2nj1rjtMJiuminrQ2Y6H2UlIbMGv7ETfoYwg75LNs8ReSVUcv1M5EZ/ITnL0OVxP6E9s3skIIN6FQHHqytONDsJMwJcyBOIj340BV201JsFIM+4BwJDwLkdSGzCJPoTgs1ndVCmnxgjsMSj0x4klnhoPf+wzYJx+nnqT2AhSSEzvS+kyypvNClNrHhgy4iRu84/smkvxWLM8X6rMJKdRXkEQ5wgVKcTdLesf9pDRUqCz1FCuvs8iK+1n6hKtKUh4ulD/LTVJ/UzH3C/VRpfVthxDurLb323MTpr7eCCFPp+Ux3PbjFTURLiEV7q9f/bjDOfejqs+FEAXh+2LMKOEg09PhSyFCxmdWAxWhf+5XrPCMihp8hzT7aqMU+GXd8ZlMvMPKF7Zk8G75GRTAu3wMmGdUPt88+4xUGeJ2XX/Nje79rBTyG5V1i5Yt8rNl/NlXeCGEE/uq+y0JWNVz8EcOdvajRHv56ED38uGOd5NKmcaUDwP/EeRTvnFKXjbsPiXYzi4LxeIijlfE8bvHdxyjLOHP0D78EL8XwnYRVDDcZ1bb/gcMzj35EL/dA++TlnwYeKgoCT/MhSS5i3+zEoY/dtCRTdiidBDmSWHF8+ZRAwfzpFHcB+IZ2YkjlKjqpNW0OCsWTiHIyXYNPj36fARJcRj3F8oFkAbZHgdzzGpiAI/32bLD2+1nTBVKByHVjbcs+O+PYj95iUZpKRC2bD2Bn7GDAwXK572wrCyWp3w5wpYtaXGWFCdpeScpTsL0R+OlumGcFsfFwM142R0nng/i5X8heDcpbyGb30oH+/yMd1G3iacFn86qW+8BeZ68jx1A+k8rvwvh8xbvlSqDEEIIIeoe4fZz6B7ASievj3D4yYrop+gATPhDJ0jTReOk6RyF2ktJbUDI0n6knc79UJ/27Xnfvk8ibPdCFh0dv6W1Mxl8YmCX+3EdLq1NXyrEDStH/XaOtIvoFE+LQ0+peiD+Rn7vDoMJSe9Utd2URNhvRDgWW1GZ1IbMIk+hOEzru6oKhGFavNC3RhuZdOrby23b7fj5r7T2QpqcSX0mPg3TNiA/VLUt6knrr0kDuxmYIbzDvokkvzGomZbn42nY99mEJPUVhIRhgVlPXJZSwyVLH0WctPQelkv0vSaloUJlqSetvE6SFTuTynKfNrP0CRfqR0wjKQ8Xyp9ppMVrIdL6mwq5n/YOcnOPw/dtF4L+Ouwl3MlPDFr790nb9MWRZwgXHy9p4xU1Tb1P3nrNNrZw3Rb9K/f5vm98L+eMELs+y2YvtLY9KlcZ7k5QqL747Et2+lmn5e6IXQ0qG2YllTIwsidCWn9g2HA75yffc0qUqBlQEq/923X2pVNOKqowiaqjsnvPYFfQPcpdB9HhwWzX2mgICSGEEOJDdtc+D8/upmPcftMdbsKg2lxClAf6MviWIhM5SxlM3dOoblnKYBirNNXeE4DusWXjave7gkFFqKmzEEIIsbPwM/w42Cr4zO9+S4OUNQADFT6cmYXFlhBqMAshSsGXI6BGqxBCCCGqS7iSh4PVRtIxhBCiNMpdlq5ft97KtZ2r2L2o98lbrtlWr16wEnJbdC7TtVZUit2J3X12oRBCCCHqFtI9hBBCCFFbSO8QQgghRG2y/YrKerGVkGW+FkIIIYQQQgghhBBCCCGEEEKIOBWsgKypQwghhBBCCCGEEEIIIYQQQgghkqjgD6sgWQiZXw1ZpmshhBBCCCGEEEIIIYQQQgghhEjCDVRWroCsPJfzWgghhBBCCCGEEEIIIYQQQgghksitqHS/y34WQgghhBBCCCGEEEIIIYQQQogkKsz86sfyn4UQQgghhBB1g9tvusNmvD8zd1U9sOfZJ5/LXdUuIx58zEa/9a77jRy/PvdCW75shbuuDXAbGapKlvfxz313P5C7Ks6G9Rvs+r/fkBgO3P/yp0/JH5dc+EdnvhCF7EsD81n8hbli7leXMIxxCz/7NFMdsqa3MI3WBNidFo/xuNsZeSQrWfIC5UyWcqsqabYUqhKnWfJEOUmTsbblECILpFXqJF8nUKadecpZmfK7p9Q6JUuZE6cq7yBXoTq8KnbWJFnKz2J+qmnCuqyuhZ8QQojyUGHmlz/W1FkIIYQQQgghyk+fvXrbpVf83tq0bZ27I+I0bdbM/nrtn+2+kcPcMfSQofaLH/2qYIdkVfjOj862E7/4mdxV3aFxk8Z2we/Pt6EHH5C7U3XqSnrDL/gJvxVDeWTnUVfyRF3Nm2LPhYGx119+3W666waXPieMm+jqpluG3eTKLCHiqC4TQojdn/p9vviZi91erSyDLPP5qwccmnNGiF2f9SvXWNNWzXNXQgghhBA1S7l1jzHvjLXefXtZ06ZN7eZ/3mLj35tov/v1H2zFsuXWvmMH++l3f2YP3vOQDT14qLVp28bNXn/4/hH22qjX7NLf/MlGPjQy/4xBruXRe3379XG/z/vx+XbjtTfb1ElT7SNHHGZbNm/J5AYwM/4H3/6xDfvPPdaiZQvrP2Afd+/Jx562myI7sJf3D/7IwW4GPfa+8MyL7l6//nu7e4P2G5j6DmDm/J9c4Nzg/vz5C507IWn++NNv/2xXXf73vP/Xr19vM6OwSXInyY4GDRps537Tpk2sVetWeX/On7fAunTr4t5n1WvrNq2tSWRm+rTpzl8Qvr/vwP7OfOjWe2PGW8NGDe3AQ4a6d0N8vPvwxt0PZn5gy5evcL9ZRUH8+vDv3aeX/eWSK+yl50bZQ/c97Nxbv36DizvkG/X8y3b4UYfv4A4r3+pF7cB4+vLhFjUS7aLzLrZ33hxtTz76VP5eUniR9rx73J84bqLtd8B+NnvWHCfnyEeesBeffcmFw8/POW87uSaOn2S/v+AS546388F7H7Zu3bs5mcP0FvqlUPrxEObF0hvPwzTKvTQ3Q+i492nNmyFtXP77v9rBhx3swvbvf/mHde3W1cmB/8h/YdrYq19fu/3mO7aLuyZRfBSTGUJ7uJ+UR8L3MUcccib9hHaFfuG5z9cQuhPmhfgzn85nvD/D2rZr69Jv0nPAvXia5VloPkxfIT6NXfiL3+TDK54mHx/x5HZxSlmGnYXSIfFbLE/4POkJ031oTyhj3O8+/2Jng4YNXJrwzzxpcni/lFL2FwovLxvx5dMq7xA/uEt5TVmSlOdD4mWSTx9hPvLpLSwHCbODDjvIHn/4ceu3z175sgS/HHDQkO3SL2Wg93s8vON2tmzVykY+PDKfvrGHdOavdydqos8jjDcfn6QH8hXhuHHjRrv733fbq1F68/FAOZ5UZobpr0fP7nbNX6/drk4hvuNueZAjXjesXrVmh/Qbzz+Uw4ui8vCBYcO3K5+RJ62sI537OjxMT7hLPrz0ostS5fD3Qj3qb5ddtV2Z4fNUFh0rrRwM5YrrEElxFvopJO4/L3u8PouHly9Xnn782Xz9jF233Xh7Yn0/YNC+7vfGDRu3i0fCc8TwEXtE/hRCiN0RdI9tWza63xVuUBFq6iyEEEIIIYSoceic8duoFWPRwsXWrkM7t8IO7rjlTrvutmvt/375Y3tixBPuHjzz+DN22BGHOXM8wxwdTR5+D/vPMPvd5Rc7Myee9Fl7KnoHsrhBp+LY0e85MxxLFy919+CNV9909t45/HZbs2atu8+qoG9//0y78JIL3CqMOEnvcNBRxsoNL0sS+OPb3/uWM+NXq/37htvcKg/uhSs9ktxJC4us7qdBvALv4h6rUOjMw60TPne8u/+dH/6vC++sEKcewtHbPWfWbFu3br39/IJz7YQTj3Mys3oPf+N/zBFGo154Ofd2MmHc+/hmFQRhg72kg67duiSGF+FIWuE9fz/029h3x9lpZ57q4ojO07hcyEv6IJ34ePQQF8PuuDcfF4QfMniS4rUQWdJoMTc9mMFfmDn3/J/Yw/c/4sL9Y584wvmLFUf9B/bfbrURdk+eMNm5z3uHHn7IDnEXpzp5BPz7v7nsIvvtr37n0lI8vMJ8g53YXcydtHTu4d3Qr6HfiOO4v7Fv9Juj8+Y7duqQL5tC1q1da0sWL3FmBg4ekJgmk8qdYukwTlKeiJOWz0IZWR3NwCP5BD9iL34kT62N4qAYoRxQatkfD69/XHFtvtxENtIxZQhpddzY8c6ueXPnu5XdDEwnhW+ceJlEOiD+w3yEGeQJ3b/6hiutTZvCq618+uX9pPBOsvPQj1YOePj0SJ11/InHu9+iMMRbUh3/zbPPyOfX0799mktj5DHCm0lQaWVmmP4oG4lLX6cwMDdi+KP59+KriON1AySl37Dc8TzywIh8+RzKk1bWhWDWu4G7lNNxOdLyhc+vpNOw7IcseblQOYibSTpEWpylEfcf5XFSfQZpOlUaYTnbqHFlXR6PxyEH7u/uK38KIcSuT8U2VkBGR42chRBCCCGEELUCHfvAzPikjrYQOqs+9vEj3O/uvXq4jjE6l/rs1cfNyvccc8Ix+QEBngGd0B46oF958VU76+tnu0FSZrnTsQxZ3KAje/g9D+a/n8hvOimBDjQGt3gnHJQoRNI7uEGHpt8uLBykC+H+VX+6Ot8hRxjScef9EJLkTlpYZHU/DeKVlRPYeepJpzs3WA0UysagX5++vdzvUsG/fBfM2+3DPw4D4PE4TiOM+3ia8qSFF/ebNW/mBkGA97HPc9jhh0b3PuzcLEWueFx4GRmcgFLTXBbzxdwE0hoDKD875xfOL5xnzZjlzHwqyoN0NNMBz+8Q4p3BKTp/s1KdPAL+fQYFDj/qoy6eQrvi+Qaz2E26KuROUjoP02KpfsU+X+YAHdd0uMdhAM13ahcqz+KUmg6z5AlIsieUkXDo1bun+x360cXBIaxSLkx1y/54eG2fV3u738QbbiA/aZh433/ofpnDN6lMiqcdiLufBZ9+PfHwTrKT8CGsWN1L+mawjHgQxSHe0ur4NOJxHZaZYfqLg3nSN4OPYfmaRqH0G+fk0052z2Hw/oPcxIyF8xemlnUhcd0iTqF8EebXOFnyclo5GC+nQx2i1DhL0p2S6rN4eGUhXs4mofwphBC7DxVu3WO9epVflAzP/Ei6789ZngshhBBCCCFqBd/pv9+QQdt1xNY0Qw4akp+tz+FXHGWFWfH+XY4sA0Q1Ae6yGoFVCZdc+EfbuKF4R2ec6oZFGqwe8HayCqFnbqCiqtB52b1HN9eph3+v/NcVzm4GJ5Jg6zg6AjHDqhM6i8tBdcOrpuTaGXTu0im/EojDr0wpBM8xR96nQ9ivStxViafzsIO6tvxalTRZrnS4O6Vn6iDkZ/Bg/dp1+cGgYuGbtUwqB6WEN4NTrNTCP7xTLG+KD6nNOp70xAq8751xjovfukBct0gaRK0p3aGqlBJnSbpTUn3mV0TWBMqfQgixe1DBukdWP7r1j7mzu6788eF1VZ4LIYQQQgghagU6i+gQKmcHF9tN0nEMbIvHDP5wEJRVVdOnzXDmqgKDZY8/8kTejZoAN1iR5jsHGaRLg84ttpDEn3SqcU7axjGJtLAo5r6/ZjXC66+84X6H0Ok2Yvij23VusoUi0CkHrMiYMX2W+10MVhCxqsGvHGFFCfYRB2nxyOoO/AGstmDFQnVJCy/uIx9+AvzIdRKlykVnJlvzhWkaarJTM4ubPj6T0hrb9LFSjiNpm0wg7zPIN2f23Nyd0igljxTDr2ryfsHf+J94LeROUjpPIqtfGdAM7WMrRLZJLERVy7Ny5Y9S7SHMfBjiT8K2XBAGYZqNl/3gV7n68KIM4zfhCKyifPShkS7cSe9ZwjetTIrnI4i775k184N8+UG8p4VjUnin2cl9nrPtLrKIbBC+pdbx1S2nmeDA1tRJK6hDiqXfkLDcIk2xtXGnLp1Sy7o4oW4R7koBVS13spBWDhbSIaoSZ6H/fFdwvD6L1w2eJYsW5+XgWVp9XwjlTyGE2D1wKypZ/Vi5ErLyXLZrIYQQQgghxC4LnUoXnXdx5QqmN0e770qF0PHE94fY9gszpa50YtCBrfj8lmc/PvunRTvH6ITCPQbcsoAb+INtBHEjDb8FIOYYAMBvp3zjFNdhx322Ikzbug3SwqKQ+wwW0inHfVYj7H/A4NyTD+E7W+H7rFgAVo14t66/5kZnJgk67/wWbN59v1qPDt3mzZs5u4lnbwfPCAPiBT+wXZx3i+8EVnWllx/oYLULAxJJ4eXC/bST8zLTyZrmtzS52PqOeIuvXsG/bM3n01tSmi4HYRrN4ibh/YNzz8mnNefvBx9z6Y2Ob7bK4+B3mAb5TbrE/M3X3erMxOMuC1nzSFbCfIMcxCfhUMidpHQexl2SX0Pi/k5yK/7NujiFyrNC5U658kep9rAVsC8/yFMM8JULwq5Q2Q+EeVgO8c1SvnXn8zn5EPn69uvrrguFryetTIrnI+Ih7j71B4NARx/3yXz50b5D+9RwTArvJDupk3z6QjZkEdkgH5Zax2cpMz1hncKKOuznHdLiUUcf6Z6FhHUDFEq/IeQt3MAc+LIkrawLSdItQjkYNKyOHlWItHIwns5DHaLUOIv7j9WUSfUZJOlUYT5kcNnLUYh4Ha/8KYQQuwf1PnHT1dvcyKKb95JwZmlkFZ/fH1XkQuwuLJu90Nr26JS7EkIIIYSoWXa27kEH0ovPvmSnn3Va7s7uAZ1qrDKgM07UfeiwZdXYzt4Kb09CeWTPZnct+6vLnpAv1OchdlVUbwkhxK4JuseWjavd7woGGRlWZHAx8VyN50IIIYQQQgixMwlXYnEw614dWXUXVkewSsLHFysqa2LVo/gQ5REh0mGyBPkClC+EqFsofwohxO5DbkVl9MsthIx++BWS252r9vz+b2pFpdh90OxCIYQQQtQm0j2EEEIIUVtI7xBCCCFEbbLDiko30hid+VV5XXn+8Lpqz4UQQgghhBBCCCGEEEIIIYQQIokKtwIyd2wLfpfjWgghhBBCCCGEEEIIIYQQQgghkqhwf+OrIMt1FkIIIYQQQgghhBBCCCGEEEKIBCrcuke/+jE6l/VaCCGEEEIIIYQQQgghhBBCCCESqNhu7WN0UdZrIYQQQgghhBBCCCGEEEIIIYRIoILvSrL+kb8shCzntRBCCCGEEEIIIYQQQgghhBBCJFHB9yRZBclfd45dV+e5EEIIIYQQQgghhBBCCCGEEEIkUcEyyMrVkLmVkLHr6jwXQgghhBBCCCGEEEIIIYQQQogkcisq6+VXRvprvzKyOs+FEEIIIYQQQgghhBBCCCGEECKJeh+/8aoaW/p486e+kvslhBBCCCGEEEIIIYQQQgghhBBmWzaudufKgUoWPzJcySpItmzd4Vy15w986wfRTSF2D5bNXmhte3TKXQkhhBBC1CzSPYQQQghRW0jvEEIIIURtgu7hByor3F8GGd0592OHc+Wp5OdCCCGEEEIIIYQQQgghhBBCCJFA5UClEEIIIYQQQgghhBBCCCGEEELUIhXbcqsfa+oshBBCCCGEEEIIIYQQQgghhBBx6vf54mcu5kc9vitZ5vPXhh7mfguxO7B+5Rpr2qp57koIIYQQuyvrNmywzVu2WMMGDXJ3SmfuksU2a+ECmzZnjs1etNBWrl3jJvK1aNo0Z6I40j2EEEKI3Z9y6B1QXd1DeocQQgixZ1CXdI9tWza63/WOuuFv2xhaZP0jg4tYxFgjCyLz11V8PvzMH0Z3hdg90IflhRBCiLrN8tWrbfTUKe538yZN7NABA93vLKxau9Yp2ctWrbL1GysV5SaNGlnbli2ta7v21qp59o67cTOmOzs6t23n7ACuFyxb6q4H9+nr7hVDuocQQghRt6mq7lFOvQPKoXtI7xBCCCHqPrub7rFl42r3u3JFZb16bpARKs+x6yo+14pKsTuh2YVCCCFE3QZleM369bY2OjZt3mx9unTNPSkMMwCnzpljbVu0tN6du9he3bpbr86drV2ksG+M7Jk2b65ti/61bt4i90Y6KOs0Fgb17uMU/WbRbw5+d2vfwck2be5c97sY0j2EEEKIuk1VdI9y6h1QLt1DeocQQghR99nddA+/otJ9o7KmDiFE9di0cZMtX7bCNkcFRk1Dnl29arWtXl25RFsIIYTY1UBZXrR8uXVs0yZ3pzgLly2zWQsW2P5994oU/C7Wslkza1i/vjv4zb3999rLmcFsIZiduGHTpnxDYcb8efbc6HfcMfb99/PPGjVo6MzWRdatW2crV66yrVu35u7UHLWp5wghhBA1Qam6Rzn1DtjVdY/a7oeoTT1HCCGEqAl2V92jfu8vfPriyrWQfjWkWyCZO+eu3d/Sn3/tQK2oFLsPWWcXoly/8eqbNvyeh6xrty7Wuk3r3JPSwJ4xo8faFZdeaXv339s6dCq+8mLL5i028uHH7b67H7ABg/a1Zs2b5Z4UZ93adXbd1dfb5PGTbP+h+1mD2B7VKPPPPfWCPf7IE/bKi6/aogWLrGMkU9Nm2b+1JYQQQtQk42fMsJ6dOtm+PXtZmxYt89uPFGJ6pFSzVUkhJb9xw4ZWP1Lil6xcYZ3ats3d3ZHZixa5bVNaN6/UFybOmuVk6d6hY6TwL7WmjRu7WYdbtmyxFWvWFG1YZNU9GOy767b/2rw586xPvz5O1qqAHjFi+KN275332dBDDrBmUaOlGGvXrLVbrv+3vffuOKd7NGiY7RsXxfQcns+fO9+eGPGkPfHok/b2G+/Y2rVrrXPXTtYwig8hhBCiLlCq7lFOvQPKqXuUsqJyxvsz7T833+nq/S7duuT7A0ulWD9EEugHV13+d9u8abP16tvLKioqck8KU0zPYfBy8oTJ9uiDI+3px5+xCe9NcHZ37NQxsxtCCCFETbO76R75FZX88XOW/Oyl3OnDa/e39OdC7ImsWb3Gnn/qBXv2yefsrdffdspwTfL+1On2h/93qY0bM84q6ldY1+5dbe99+1mTMg4gzp0zzy67+PKoIXKHu27atIkNv+dBu/SiP7kGSiEoF15+4RX3/sIFi3J3S2fjxo027D/32I3X3mzr163P3RVCCCE+5JNDD7R+3bq7321aZNuyhO87oEQXo1OkXGO2ECvWrN6ukcBWKijlcxYvcrMKvYKOUo/ZckA9O2XSFHt65DP25GNP2aKFNbtaIl6vM2jYu29v69m7R+ZBymLgxpi3x9hF511sTz3+jLVs1dI2bNhg1111vTsYmC1EuXSG5cuWu45QJmlp5YUQQogkStU9yql3wM7QPdgJ4a3X3nJ9Hs899bybtFSTxOt1JmT369/POnXpVLYBRPz02MOP229+9Ts3QNmufTubNXO2XfqbP9nwex9yMhQi7JepDuWyRwghxO7L7qp7bL+issxnragUuxNZZxdOnzbdHn7gETdAuXHDRjvw0APdqkMU29kfzLHVK1fZpAmTbdb0WdayVQtr0rSyoFgV3R87+j038Ne4cWOnfC+Yt8DeeXO0DTlwf1sXKeT161dY4yaNXQfesqXLbeb0mTZl8lQb9fwr1q1HN2veonmkULe1Ll27WJu2bZzSzgzF8WMn2NTIXCNmNERmkGXyhCk2YdzEyC6zllHBwSyHN6PGRuPGjWzowQfkZzJuWL/B7v/vA+79n19wrn32i5+2gw87yMnEysolS5bYfkMGR/IssxUrVjq5mU1JRykdfDQkXh31WqTsT7TefXtZk0h+7q9YvsLmROEx7t3xtjlym5WndALOnT3XNkWFWtOmTZ1Mc2fPc3YsWbzUNYLonMSvuNOoyIwRIYQQuy8o0CjHbHvCjEK/7UipzFu6xFpEdQ5bnhRi+epVtjaqE7u2b5+7syPMLGzXqlW+EYCdbIPCdyMO2XeAuwfUe3xgvkfHTrk7yWTRPajTWXU4dco0W7NqjfXZq7c7gLp54YKFrk6mw2tDpJe0iRoN6AfoEtwf/da7UR27JNIbWrsZlOgorMwcuN9AWxnV600ivzAAiXlWMNBp9+7b79rESIegXqc+7tChvXXu0tkNKKIDUM+PeWeszYnq9BYtI10nsqOQnnPY4Ydut6Jy6ZKldvO/brVWrVvZeRf9wo765MfsI0ccZj16drcRDz4W3W9pXXt0dXKirzSKdBd0hTmz51TqIAsWu85TrzMgP4Oqa1evsSmTproDHQLZ1q9f73SPuD3oJDMjXe3pkU9b00hW9KsWUSOwqqtVhRBC7PqUQ/cop94B5dQ9su/ksNwe+O9wpydw0DfQPtIFqDvRFXj+QaQvTBw/yU1oor6lfmbSUVo/RMOoru7QsYNt3rwl36fAAOgHs2bbwvmL7KXnR+Xrdfo0GKTs1LmTm0SNjoJO8O47YyJ5Vrm+BerrQnrO4Ud9dLsVlVMmTrGbr7vVPnHsx+2HPzvHDv3oIc5MvUhnGvnwSNtn332c7oBehZvoDfRpLJi/0LZGfngv0rNefHaUkw//wrw58922tjxDJ0JPQifCHwsy2oNfCQshhBB7JnuC7uFXVNbv/fkTLo5qvcplkGU+f+3AjzhHhNgdyKK0Mwvv+adfdIr55770WXv7zdG2d/9+bisUtkr9yx+usP/+5x576blR9vKLr9h7775n+x2wnzN/yUWXuW1IGPzjGDh4XzdgRwfegEED7I5b7nCNgAGDB7hvOt1xy5328guv2gvPvuSUX8zxHCV8xPDH7MBDhzoF+KrLr7Z77rzPXn3pNXv79bdtr332sttvuiM6/mOvjXrdnnn8WevYuaN1jxThpIFK5B4+7EE78hNH2FHHHOmUexTlVlGBhHwMQg7af5A99dhT9trLr9vQQ4a6IuD+qOHCigu2jL3/7gfcNydGPf+yU85ffO4lNxvymSeetddfeSMKsxeiRkoL1wn4r6tvsHVr1ln/gf2dv/551b/coOxbr7/lzC6MFHj8MnC/Adala2cnoxBCiD2PV8ePcx+Q999m6NSm8PYkaWzestltb9KlXboyvmXrVredSfuo7mNrlTRWrV3nBgH9FiiA+bhsyBwpzPmZhmlk0T3oEHzovkfs2E8f6zq86OgactAQaxDV1wxg/jnSPZ4a+bSr85nw06xZU9tr775u14ffX3CJvfDMi+6YP2+BDRoyyGZMm+E68Lp262z/uPKf1rlLJ+vRq4fr7Pv7n6+xaVOn2QuRrhPW6+g1TNTa74DBNm7MeLfaku1aeT571hy3Zdqf//DXVD0nHKiks5FORAYaT/nGV6z/gH2c3sHRvkM7N+nrg5kfWIeO7e3aK/8V6S/d3W4SDCr+7U9XR/a0d7rN6y9/qDN069HVbv3Xv50Ohl8JC/SXvv362Jo1a92qybg9zVu0sPvuut+5N3XSVNfZykQt3/kohBBiz6Mcukc59Q4op+6RRe+gnma7d+rXL5/65aien+0mGe8zYG83yZnBvhv/cbPTOahv0RGYQNW8ebOo3r4utR+iQQMGESc5e11/RMMGThe469//tVkzZrkt4MN6nd2ecJcdHZ587GnX14JbuMvgIjtd/eHCS1P1nHCgkknmo1542Q2unn7WN5yOAfSJtG/fzrldr16FrVyxwvXDHBDpWeg/9H/8+/rbnG5wW+Qv3y/D5CwmpF/2m8vtkUj3oV+EY+L4yZH+M8DGvvue/eemOzLZc+AhQ7XlvRBC7MHsCbrHh1u/MqIANXUWYg+CgcF33x7jOgiZgcdAGgpmuE3IUUcfaf+89Rr75UW/cObfn/q+U4BP/vr/2DU3XWUXX3aRNWzU0GZMn+kaAcDKgQMiZX3c2PFuUJPZd6wGOPbTx9ivfnOeGwj9zR8vtP/7xY+sYYNKJRY3H42UYlYk/uzXP7Wb777Bzv/tr9wsxY9+7CP252v+ZFddf4XtO7C/6xDcuCl5K5NVkZK8fsMGN6MvXEXANrN0Xm7etClqBCQt466U/fjPfsrO+v6Z1m+fvZy/P/uFT7v7zHI89/yf2JXX/dWtknjy0adsyaIleT+H0Ej5zo/+14454Wj7+DFH2Q13XueUeiGEEHs2Xlkf3Kdv7k7p+BmJsxctdOc4KPTMXGzRpGnR2YutWzS35VG9GTJm2jR3hMxfttSZrS6sXJgwbpI7M9h36OGH2LQp77sVgh46wH5x4c/sr9f+2QYM3NfpJatXrbHW/5+98wCMomjf+EtCQhJKQm+h995BuigiCn8FP8WCDRFE7OBnQ7AgggVQUEAR8UNBRRBUQECkSBHp0jshQAhJSIGQhBDgv8/cTthcLsnd5RKS8Px03d3Z2dnZuTPz3jzzvhNYQp4b/ox8MWuKPPX8IDm4/5CKdKCpXDVYqteoptaRhJfhUaNcDPrd99C96ft10+zHxKKfZs+TUmVKyfsTRsuM76fLY4MekaLFi2Zq59gTczZGRYGAwGn1IoDHI6JGwPPg4sVLZmpa4O0w5PnBaWwGrJ0JMHnsvfHvyuiP3lGRJ1YsXanezRHwvHjt7VekTv068vjgx1T7lecEKUIIueHJru3hSbsD5LbtgahR8FLEJCaMeTRp1ljZFpg0ralRq4Z8MGmsvPneGyoiFIRNiIGZjUNgrKF5q+ZqghDsEdgc/27dqbw1n315qMN+HRw7fEx+/uFn6di1g0w27Iwvv5sq3bp3Vf18ZnaOFQzgRkWeNeyOMiqagxWIhxhDQZSKK5fTh4G/avyDSdavvfXf1HGZF199XtkjuAYPzU++GK/SEEkCk69ht9njqJyXXntBibGEEEJubG4U28NLDRBktBlk9zohNwr4fwGDeJihBy9EzMhDiLVd23epEGQAghtm0MFrADP/AoNKGAZ4gjKiEfJkzjc/yA/f/qgEO4Rs1QN4EDJbtGom52LPqQFIhHL1MQxfGPcZzQnAwNvJE2HSoUt7aX1TKyUMBletrLwWMfj2+69LlVcjBgrxI+DK5Yz/n72ckqJCz+r6aNTgnlGBwt6urUmFQUfMDIRnAtoBxjvCwMD7khBCCHEGHWYERrsz6yhkRFRcnMQnJoqP0ddituL6Xbtk3/HjasP5oZMnpXRgCalXtap5R8ZUKl1GklMuqbAnmlqVK6tNg2tYqB55swv6b6wRBc/ELRu3yDHDBomNjlUhVhHlAWCiUe26taVK1WAVjj4p6aKyOSC6IQzZ9M9nqDUYETY2OSlZDZQBeD60atdShUKDt8SObf+q9aDg+ZARGMSLiYlVk5Qw2AZ7o3KVylKuXNlM7RxHYCA02bANrGBgL9H4rAqrhf5dmxSJGZ+db+msbCds8KSAlyjsD0IIIcQZPGF7eNLuALlteyD0KcY40I+vW71OTVLCuorY0K/jt37tujWV3YH+FpERLly4oATLzMYhcB/sDKwNuXvnXmXTwPNReRSak7HtwfNOh4UrUfD23j2kUuWKKgQthL4KlTK3c9JhlJVgvJO2nzQ4R5h4eDUW8nLN9oDo2e22m6VKtSrS0rDBGjZuoOrrSKgkhBBCHHEj2R5eapZyRptBdq8TcqOAATXMJMQAGkKLzJ75vRrcCws7rUKY6ME4DJTh/xuEIzH+R5HLl1NUeLQZU2eqtRhgzGNNS3tg3FavWV3Wr96gQqU0bd5YGeFZYf1fEXXA4OXEcZNUGBHMRCxVqqSqT0YEBQVK8RIl1FpUVq8DhHXBDMhixYqqHxx4H2VwG8/Ac65cyXjwEeh2ACjLy9tbGf9I14Y7ytDtRgghhFhpU7+BWkQemzMLyGfEsdNhKkzqkbAwtXZC3SpVpLjRD6PMxjVqyk0NG7lkXLeqW0+FZtl68ICER0eLt9GvYcMx0nAtOx6gVuB1AA8BhDNDWNMlv/yuhLdtm7fJuXM2zwbD2LfZAsaGta4B1nz63/RvZemiZUrIrFm7pngXTrv2Ivrjho0bGvd6yeoVf8nBvQfVIJteWzszrHYFPCiWLV6epZ1jBaHgELEBk7NwvwYTtmBblTOu+/sHqHe7ctVmM8BeyMxmwOAi3glgkPJiUrIa2MRkMFfKIYQQcuPiCdvD03YHyE3bA+tLIsIToj1hzANL2mAMZPvmHanekaq/NUwB2AM4vmr8rkdo+KzGITCugAnaGFfBmAomVSFsbGbjFQq76xBAs7JzrMAWQPj3M2HhyutS2wHYI8Q+wthXrFxB5dPpICvBEfXW4iZC6qF9/PyKGG1iq4uz5RBCCLlxuZFsD+VRqTfjP6nHHjkn5AYCa0LBWH/4if7y46I5Mn/pXJk5d4aaAYg1DTDj0BEwSsPDzqh1ku576D/SoHED5XVgDxZRb9m2hQoVcvxoiAoFCw9Nb2/bABtm+sHwNf7vU/kxkBhcpZJs3rhVrbeEkLFbjGOs74Brfe/vIx26dFCGc2b/vyJ8G7wOsG4E1nuC1wbWwcSgI7xGO3XtqBayh3co1ozAc+JizynvUpQL4xwCJERH3IsN6YcOHFKzMbH+At4JP0ow8IgQdVgwH4Oo+FFw6oQtfJ0qx/hhgLZJuZSSbqYjIYQQ4g51gqtI89p1lHEeXLasCqkC4x0LyGPBeXeAQR5cpqwKobL90EG14RhlemqgEOzcvktNKJr81SfK7pj3+48qzCvsiqOHjqXaBPZgghD6YIRev8ewB+B54GiQrGz5MtKwSQM10IewqwiDigFH+35dU7JUSSlZMkitEQWvSXhCbNm0VQ36ZWXnaNDfIy/W8IYHxOGDh1Wfj3Up5/+wQNkGnW7uaDwrSA06wtsT74OIFggJq8owbJs0NoOxh+C517DTYHcg9Nr2LdtVVAdEmsioHAi7GJTE87E+OAcSCSGEZJecsDuAsj2M8nLa9ti2absK4Tpr3kxle2Ds477+98qenXskKuKsmSst+P0fFRmV5TgE+lyEeo00bBQIlS3aNFehVx316wA2Q0XDhkEEho3rNqo+Hkvk7P53txqbyMrO0SDsLJaWCTRsmEULFqdGXNi3e7/8+N08NVaByVqIhAWvS4z9YLzi8IEjkmzYB7YyLOMyycnq3TDB6sDeA6qsIwePKNusWvVqyvZwpRxCCCEkO+So7eHBcQ81t0dvRi+feuyRc0JuIPbt3qcM0IaN66fOtIO3Ycs2LeWwYZTC28ERMIobN2ukQqU89ehQGff2h8pYtQdGOGYeInxrPWNftVoVlYYwshgYHDNyrEz95ItUAU+HP0EdXnvhDRn44GC1MHv5CuXF18dH3njpTXlpyHAJDTmh8mcE3uW2O25Va2t+NmGKPPB//WXww0/LvO9/VgvN9+7bS4VxwYBifPwFeWHwMHn6sWfUTEttVFetXkXOnzsnzw96SS10D7BQ/YtPDZfH+w2UzX9vkR533qZ+QNzao5vy1Bxw/5My8r9vSfTZaJUfg6IIXQdR8+nHnlUzMgkhhJDsglmEfkafiUEhT1K+VCllnLdv1FhtOHZ1lmJW7NiyQwmJpcvaIizALqhdp5aa+INQrVZvRCtFiwVIk+ZNlAcm+uE533yvvB3sgS2BgTk1WcrYY2ANpOvXzVshHmIAEutvw6Z5duALsnrFGqnXqH6Wdo4VDEre/8h9arLUG8NGyv29H1I2AyaEDXvjJRU6HpOkbr39Fvlp9nzp3/dRmTbpSzV4CexthsMHDqv0v9duVPYF6o0JZAg9D0+LjMopWrSo1KxdQ777era89uIbKrQ/IYQQkh1yyu4A5UvmvO1x7Mgxad6ymYqSADBe0KxFE+VVeXDfoVSbwArsE3g1OjMOgZDxjZo2kgoVy0ujJg3VeElG/TrAepi9+/aW335eLI/d94Qa+wg5elyNsWRl51jBc7GuNqJVYDzjobsfUeMRvr4+MtywPRDhCmFs4fH5/qhx8ui9A9RELjHHPKzjMlMmTkudyIWw9yjrvTffVzZF89bNnC7n8wlTVdhZQgghJDvkqO3hwXGPQp2+nJh5b50NfnniOfOIkPxPzMkIKRlczjxLD2bnY8YbxDYY0hoMhEGkLGr8UUhMTJDAwEA1Iw8z87E+QYnA4mr9SHgbYBCvfIVyUsTPT6UXKVJEzkZFK48GLKKO2f6ffjhZ7vi/ntKtx83K4AcIn4IZgwHFiipDGs9EPfCjAdf27z2gnle7Xm21QDzWkNq7e58UN+oUVLqk+sGAMGtYQB6eEsijy9ZAAIXBjzpgABGh2+D9qIEoiQE8hKDDgCYGFzHrEeFaUCY8K2Jj49SaV3P+94Pad7+ju9E24VK9RjX1w0A/MzYmzqjzftUueG+IrRiExeL1yI+1PzFzMqvQcYQQQkh+JivbA+s3QRzEDH8N+mPM0L9k2CSYSITQ9LAJMNCH/h/h0HCOPhdeB+ifK1epZJx7qb4WIVchJKL/xj2IqIDQbk+/+JTq+/UzdL8O8VKFcDf6eoiHAJ4IB/cfVH04vDCLG3aDM3aOPbBn4FGJ8ipUrCC16tZU92hQD9hS8ILU9S1t2B+wTyDSapsB7/r5hCmG7dRNatSsLufizkndBnXUOlhZlYNJaKdPhav3qxRcMXUyGiGEEFLQyMruALA9ICJaf4tDlEPEA1vEhSuqH4VNoGyS02cEy8Sg/3dmHAJ2yheTpyvb5uEnHkrt9639Ovpo2CB6bAWelhA+ET0Kk7Vq1qmp6pCVneOoT0cdcR/yYOkdRF9AWRrU48jhoyof7CnjJdUe9bSOyyCqxMxp38iAIY+r+2CLYOK5bjdnyilq2E9oN/uxGUIIIaSgANvjcrJt7U0lVKLLg1rp6T2FSlKQcMZozykwSHbscIiaaRd2MkyGvf6izZjNh8Dgn/rpF2rQ8rHBj6YZcCSEEELINa6n7XHu3Hm1LuW8H36WysGVZODTA1K9J/IbGCwc//5Eub1XD+l+x60c8COEEEIccD3tDoiNmBT997p/5M+lK+XZ4UNVGNj82GdDoN2x9V/5eupM9R6IiEUIIYSQ9FiFSi/M2oGomH5vExuzc50Q4hkw8//raTNVONUHH3tAzf4jhBBCCMkpsCbk5PGfK2+Dvv3uzrciJSGEEELyPgi7vmjBEvnlp1+lz313SYPG9TmxiBBCCLmBoEclIU5yPWcXEkIIIeTGg7YHIYQQQnIL2h2EEEIIyU3Se1QaW07sCSGEEEIIIYQQQgghhBBCCCHEEV7qvyqcgrHpsAqeOieEEEIIIYQQQgghhBBCCCGEEAfYhErl/WjxgvTUOSGEEEIIIYQQQgghhBBCCCGEOMDiUZkDe0IIIYQQQgghhBBCCCGEEEIIcYAXnB+xpqTyf8Tek+eE3GAs/uV3+U/Pfqnbjq3/mlccExsTJ19Oni4Xky6aKenBtTEjx6qykH/+DwvMK+6BOqI8+2ei7OcHvZRlna2gDNQf9zoDysbzgfW9CCGEEOI6uu/Wdoej/t0ea1+cESFHj8sbw0aq8nG86o/V5hX3gK2AzR6U/dyTL6q9syDvtzNmm2dZg3fVtob1vQghhBDiOuhLB/QbmGp7OOrfrTg7ZoC+WtsxGPPITl+t7SNHYw0ZjYdkhjO2k8b+fa3vRQghhJCM8YLzI/wftQ+kp88JudEYOWaEzF86V8ZP+Ujmzp6X7cGwIn5FZMTo16V5q2ZmSvYICPCX+PPxcjos3EyxEXI0RE6dOGWe5Tyefi9CCCHkRqRx04YyZ+G3yvYoW66MrFi20rziPtVrVpP3J4yWoJKBZkr28A8IkMiIqHQ20Z5deyX+3HnzLOfx9HsRQgghNyK33H6Lsjtgf6B/dyQIugrGBTA+gHECT1C+QjnZtWO3eWYDYuGOLTvMs9zB0+9FCCGEFFS8tPdjTuwJuZGpWKmCGjCMjYlV55iBp2cdwpDHYN2oV96WZYv/kCGPDlUzE615rDMTnZlRiPzO/kDo0es2WbtqnXlmM9g3bdgkfe6720xJO1MSsxHxfD07EJ4MuHY8JNTMfW3Wop5paP++2EaPGCNfT52ZbqYknoVykY781hmHulykwwti4rhPHbYFysA1fR8hhBByo9G2Q1s5FXpSHaM/1P2q7scd9cXof3V/rftw5M0qggPyoAxHfbI9AUUDpEOX9rL+rw1miu1+1LV955vMFJstY18Xq42ALTk5WaUDvA/sEeRBedpe0O+GMvCueGeUYX0v3At7Rt+D6xqrDYSycM2RfYF0lEMIIYTciEB8a966uZw6GabO7fvic7Hn5OMxE9SYx8AHB6k+05pH9+EA+6wiOCCPs7/56zeqr/a6fLBvz36pWr2qGqcBGdXFaiNY7QMA2wLpuBf5cC82pKNe9u9rfS+UOf/7n1PvsdoQeI6uB97Rek2DZ6JdsSeEEEIKGl6FChWyeUDmwJ6QGxntsQjBUhuZetYhREHw7odvy+29bpNps6aoWf697r5D5cEG7wOrUZ0Vg58bpMq1GtiOSEhIFH9/f4mKjErNB4O9ctVgKVWmlDoHqM/MuTNUXZ4Y8njq4CJmTCIfrlUzjHxwMSlJZn7xjQx7/UX1Do7et3rN6srb9ImnBzicUbjr3z3Sf8BD6h78cECdwNzv5srtvXuo9MHPPqme7wjUt2+/Pkr0tf8xQQghhNwIoL+FWAkQ1UH3q+iff/t5kZrVb98Xw37Q/TWEQ2cHv+CV+MywoWrSlRYGMyLhQoKULFVSeTHo8mFXoK6wdzQZ1UXbCKizr6+vStMDf7ChYGvBXoBdhft79blTeZbCJsG74p1Rtj2bN25R9+B5F4w6oky8x+yZc+SFV59PLSsj28NZ24sQQggpiKDPPLjvoDRq0lAd2/fFa9esl5dHDFNjHjO+n67sENgPk6ZPVHneGjcqzQTqrHDlN//ZyCipU6+2LF+8XJ2jfuizu9zSSZ2DzOqibQSr/YBxDtgnuAcT0uGxiXuxRUdFqzEg+/e1kpiQIGejzqr8iMAFOwb1QrmwNWCPwK6B3eQIV2wvQgghJL9h86jMoY2QGxHM2sdMOAxyDX1xiBoEhEGMGf1If6jPI/L32o3KsLUHA3J6Rt/Cn35xmCczYETDsMWzMzNc/fz9pNttN6uQawAGNn5c2KNn9eGdtIcGRMSOXTqoY4CBvfeMZ6E8/HAAzr6vlbbt26TerwdZ0R4w2PXzMBBZvYZNHHWEFldxP57taBYiIYQQUpDYvXOv6mvR76H/w6AY+k8MsA0f+l+Vjn1oSKhDuwACG4Q2Z/trK3qADyIiBg21F6QjgkoGKa8LhJpHPWBXYBKTlYzqYrURwF7Dfvnys69kwFOPKzsLA4PID+8Fe7slMzARCu+gPELMwUSUBQ/QBqYnBuqoPS8c4aztRQghhBQUVi5bqfpb9P0QDtFHu9IXw17Iyj7JCFd+82uvSthFqB8mRwUGBak0TUZ10TaCZt2qdbJ44RJ5bNCj6hxjKRizwb3YnBm/wfN79OqhjjG2UbVaFXWM8RMIu7BHlE1i2EsZ4YrtRQghhOQnvPAf7f2Ydl8og3TnrxNyI4JZ+5gJB7RXINBrV2KDYW0dcAMwiLVXIvLAA8BVMMAHYxWGrSOvRSsYeINngzbs7esDgxdelnq2n9XjwRE63Ismq/fNKSCufj3tG4czGAkhhJCChl6jEv0uBtD0ABvWZkJfqPtiR3YBBu4gsE38YoLKgzWnXAX2wjuvvas8EeDBmBmYFAXvge2G/QEbwzoA6Gpdzp87n2ZAsGnLpqod9Ps68qDMCVyxvQghhJCCgF6j8t7+96Z6LAJn+mLtlYjrsFMymwyUEc7+5vf391P2BqI4wFuyc7dr3pTAlbrEx19Qk7QTE5PMFFFjNvpdseXW+IMrthchhBCSX1BCpfZ+TLu/5hXp7nVCblQwSIWQHBgwxMAbjGPr4KEjYPAixAc8DpDP1UXeYaxjgA+z+p0xVjE4iEG1H7+dK02aNzZTrwGDvXJwJXWM2YIIU+KIokUD5M3Rr6cRPZ15X2fADwsA7wuAWZAhx66ti2lFe2FgZiVmGFoHPwkhhJCCDgbH0K8j5KnuP61rQjoCQh+8B5Ef9op1glVWID+iQABnJyQhT5myZeSXeb+mi+TgSl0aGvcOf+Ml5VWJvLCdjh0Jcan+GYGyEM0BNgeADZJR6FdXbS9CCCGkIKH7PowDONsXY4IzxgtAZn2sI9z5zY/oTBirwNI38GK04kpdev7f7dKv/73y+YQpapwDYyXLFi1Xdkh2QR3gVQkyGwtyx/YihBBC8gtKqNTej9oj0lPnhNzIwGhG+A4Yst1vv0XNztOh2XRoMG1YYyY+BugwwIhQKTjHYJ0rYLaiqzP5YbTXqFU9NbyZFYQk+fSDSaq+WHciM4/KIn5+ai0GiJMYtMMPFkfvCy9OGPPOhkbDuyCkia4HBiQzmuUIIx3GOr0oCSGE3KjA3sDgFgYJMWEKfS76T2w6NJi1L8aAHSYcob/GekeueDXAhsEgoasCHbwZIDTaD67h3JW6ID/Wrn7pqWFqcBERKbS9gE1PnoIginTYJ86A98JApA6bC9smo7q4Y3sRQgghBYl+D/dT62JjPMNRX4w+EkIcxjlwjjEIbZ9k1sc6wp3f/OjXMc6CpWrs+2tX64LnYowH4zUQZhEeVoe6hYAIIdH+fZ0B9htEUpST2ViQu7YXIYQQkh8o1GHq+KtKX4QDpLGHM6Snzn8d9IJxQEjBIOZkhJQMLmeekesBZlAumLswde1PQgghpCBD2+P6g0FGeDnkVihZQggh5HpBu+P6gwndUz6Zlrr2JyGEEFKQge1xOTleHXspURGYe0+fE0JIdoAHBGYWYpsw9hMZ8NTjFCkJIYQQkiNggBDeptr2gIfFY4MeNa8SQgghhHgWTIrSdgciS8D7kyIlIYSQG41CHaZ+fBUhW7GupKf3vw160XwMIfkfzi4khBBCSG5C24MQQgghuQXtDkIIIYTkJnYelTbXx5zaE0IIIYQQQgghhBBCCCGEEEKIPV7wfMypjRBCCCGEEEIIIYQQQgghhBBCHOGF/8D7Ef6PjvbA3euEEEIIIYQQQgghhBBCCCGEEOIIJVQqD8gM9sDd64QQQgghhBBCCCGEEEIIIYQQ4gibR6Xp/+jpPSGEEEIIIYQQQgghhBBCCCGEOMILro/K/zEH9oQQQgghhBBCCCGEEEIIIYQQ4givVOfHnNoTQgghhBBCCCGEEEIIIYQQQogdXoJ1JuH9aK436fFzQgghhBBCCCGEEEIIIYQQQgixw0sKFbJ5P2IPPH1OCCGEEEIIIYQQQgghhBBCCCF2eF1VHpBXjX9zYE8IIYQQQgghhBBCCCGEEEIIIQ7wsvk9FlJOkPCC9Og5IYQQQgghhBBCCCGEEEIIIYQ4wAt+j1fVPzgw93bnbl8nhBBCCCGEEEIIIYQQQgghhBAHKI9K+D+m9YRMu3f/OiGEEEIIIYQQQgghhBBCCCGEpEetUan+uWp6Rqbbq/+6dZ0QQgghhBBCCCGEEEIIIYQQQhzhlbqupPEfx3v3rxNCCCGEEEIIIYQQQgghhBBCiCO84PqovB9zYE8IIYQQQgghhBBCCCGEEEIIIY5QHpXK+xGekebeU+eEEEIIIYQQQgghhBBCCCGEEOII5VGpN6w36clzQgghnuVk6Ck5G3XWPCOEEEIIyTkuXrwohw4clsspl80UQgghhJCcA+MdGPcghBByY+Fl22nvR0/vCSE5wZeTp6stv5GYmCizZ34vj/zncflPz37y8jOvSPjpM+ZV59n092aZ9dV35tn1IT7+grz35vty350PyOP9BsrGdf+YV0QN5i1dtEyl4/ofv/+p0uNi4+SDdz9SaW8OH5VOcLx06ZKMHzNRvvt6tpliY/Evv8uYkWMl/vwFmff9fFm+eIV5hRBCCMl5YmPi5PlBL8mOrf+aKfmHsFOnVX/dr/eDaps26UvV37pCYkKiTB7/uRwPCTVTrg+wmWA7wYZ65onn5eD+Q+YVm43x2fgp6h0H9R8iJ0NPqvTTxvu/9uIIZXuMf3+iehcre3ftk2cGPKfyaWJjYuWlIcNl+5YdEnIkRD43yo2MiDSvEkIIITlPyNHj8tyTL6p9fgIOHPv27JfXqR5/zgAAxXRJREFUXnhD9b0P3f2IzP/+Z/Oq8xw9fEw+nzBVLiZdNFOuDxv++luN3+BdPnpvvJw/d968YrNL3n5ttLoG++SccQ3vj3swFoJ3X7b4D5VmZfUfa+TV51+X+PPxZkrazxvjHRj3cNVeI4QQkr/xsnUXutO4ah556pwQQmxgYOyTDybJ3t17ZfRH78hXc76QPv3ulpRLKWYO54mMiJKkxLQDbbmNv5+fvPjq8zJ38fcy5IXB8tuCRamG9j9/b5Lli/6Q9z5+R374dba079ROGeeLFiyRsuXKypxfvpVmrZrJj9/+JJcvX/NQ8PHxkVZtW8quHbtTy8IPkx1bdshNRhnFihdVz3zwsfvVNUIIIYRkzLEjx+StV96RKtWqyNRvPpPJ0z+RWrVrypXLV8wcznHxYrKcPhUuV69c3984JUsFyWjDtpj3+49ye6/b5Lf5i9QgHiZIfTtjthQu7C3/++lrmfTVRClbvqxcSr4kP3w7V7p06ySzF84SX19fWbpouVmajarVqxj2RTE5sPegmYJ2C1F5a9WpKfUa1pNPvpwgFSpVMK8SQgghJCO2btomH77zkXQ2+t4vv5sqH0x6XwJLBppXnedc3Dk1ceh607RFE/nmxxnyzdwZkpSYJFv/2abSMXF72qdfSDPj+pyF38rb40ZJ0YAANfFp4U+/yFtj35TxUz6UP5askKOHjqp7NPUa1lXjHaEhJ8wUkT279kpVw16rHFxJjXdg3APjI4QQQm4cvKv0uu1tqyek7cgz5w+1bq/2hBQEks5dEP8SRc0z9/jFMNi8CxeW0mVKmSk2MMFs9YrVEn/uvJSvWN5MzRgYv6BVu1bKs3Ldmg0y99uf5LuZcyS4SmX5c9kqGTNqrJqN1rJ1C2XgId+/23ep2XxTDYMSM+ObNGusBus+MAzp3f/ukUkffyY1a9cw/hcuJB+Pmahm8P2x5A8pU7aMqtcn4yZJ2KkwadikoSRcSJDRI8ZIQLEAqVixgsz/YYGMeXOs/LZgsZQILCHVa1Y3itF/G0S2bd4um//eIv8d+bJUCq4o/v7+UrV6VZUXHoOr/1it3gfCHOqDdIh6S4xro998X77/3w/SoFE92WIYxl9PnSlHDGN3vfHe7Tu3l9jYuHT1Da4aLP9u26nEUXgETProM7lgGNPJyckyYvgo+f23Zer9g0oGqQE+R/XX96N98ax2HdpKYePzA15eXuJbxFcdnzh+wvjs4qVdx7ZKeJ3zzffSu28vadS0YWo+PBtCZZ/77jY+/9ISYBjxf/35l7Rt30aK+BVR5YCixYvKmhV/SX3jXZEPIU9W/bFK7vrP/0mRIkVS2wafxyqjzd55/T2Z+908uWJ8ierUrS1TPpkmEeGRUq9BXTVT8dOPJksHo42iz0bL2Lc/VD80ihbN3veYEEJI7pBXbI8ko29Gn9OidXMpWaqk6ovgzYd+d8mvvyvxb9aM7+TTDyar/g79K0Qy5Is4EyGfT5wm/5s+Swl99RvWVwNT7xl9LibmzP3uJ6P/bGcc7zLsiveNfN8a/e+/0rBxA2VHjPzvW1KsWDGpUi1Y2S6j/vu21K5TS0UZgKfk9M9myMF9B6VJ88bKttBgItAPs+aqQa/HBj0iRYsVVYIcxDf0+7o/hQAHe+nD0eOlVVvDDrl4UXkmfvLhJOUR0LhpI3lv5Fglei5f/IetDON9lxv2Bt5hjmGfHD8Wqvp8Pz8/p+2ymOgYFUVh8sefG/bRZtUugUGB6v6/Vq2Tb76cpWyIuvXrmG8kygbBvbDd0P5+/n7SrGVT1Z4rlv4pTz4zUJWBPMgbER4ha1aulX4P36vaEGn/bNikbA9tz8BGgTcm7KrWhh2GNoe9UrFyRWnTvrWyhWYYdhdsIPzSs7eXypUvp+xBPLeScQ+iQsCuwzMO7juk7BIc+/hysJEQQvI6eWnMA9Ec/l67Uf2WxTH6XPRV8OpDf1qyZEl5+/XRRl//o1SrUVX1QUgfp2yPSBn71geGjbJUatauLuUrlFdRIay/7dHn/bl8Zbq+/OihY2r8ofVNrdTvZtRhxtSvVV+2dvW6NL+/6zeop/pqDSZnz/ziG7ntju5y5913iH+Av+ofaxp2A56v+1P0wejvw41+Gv08xL1x73wo0z790njHI8qeeH/UODkdFq6Evuatmqv++avPv5aP358gv85fJL5Gv1rLsIe0vZWVXYZ62uyvtLaTVyEvdb91PMg6OQl2Au6FLbh101ajHVqr8ZY9O/fKvl375PHBjyp7ROeDkAkbrHvPW5XNdOzwUTVpu3bdWmaJIgFFA9SkqKSkRDW2hDGgn39coOyO2vVqp2kbR/YS7Juxb32o8sOmg60I2wjPgB2CtkC5hBBC8j6wPa5eTlbHXugwbJvNH9KT54SQtMAYnGsY0vt27zNTjP9vjP9Xfpv/q6xftU4Zou6QkJAg741/Vx4d+LBMGPeJ1G1QR6Z/N03iDIP+8MHDZi6RUydOyevvvCqffz1JDh84LBvW/m1eESnsU1i+/n66ErgwM65lm+by46I5MujZJ5WxfcIwauHthxn3MCRRVoJhiMMI3mIYrLHRsWoW/8effyh/rVwn4XbvAsO3jmF02v9gyQyIovgh8emXE+SnJT8YhnQT6WUY/E88PUB5EkyaPlGKGAaxo/rqWXsIr3rvQ/fIR599YPwgWa9+IHzx7RTp1r2r/LlspcqTWf3PnD4j/Qc8KCNGv55GUAQYiLv3jvvlp9nzpG+/u9XAID4LDPghPC1CnejQbCmGAQ3dFl6RAHsM2l2x884oVbqU1DB+HPy7fac6xw+VSpUrqYFAK3g//AjAZznj+y/V53z44BFlzON7hh8sSMNMzLNR0SosS5mypZUwSwgh5MYhp2wPDEZNm/W5ihrw0eiP1YSaT74YL3t37VX9tyb6bIx8Mm28jBk/WoVCRzg0gL6y480dZKJxT7TRV//vy1kyfMRLalY+BvS+mDxdvL291SAabAj8vjh84IgUL1FciaU/fjtXBj83SEU2gIC6eOESVa4GA3OHDhySlm1biHdhbzM1axDKHQOLP/42RyYa9cbEp3c/fFt5Fo6f8pGyQ2A3YODww0ljZeYPX6k+F6HtdZSErOwy5IPt0P2OW1X97+t/rxqg0yHO4GUwwXyWPRi8Q3jXHVt3SK8+tuuwddA+UyZOk/t7P5Qamg2eoMWKFVUTnUAJo+1gqxg/2dLQrEVTOXb4mJrUhPuOHj5q2FUt1KCoFUf2EuwMTO7C9wv2IQZBz4SdURPajh0NUcIwBiQJIYTcGOSU3XH+/HklTH357TTjN3qEzP/hZ/ng0/dl0DMD1eQhTDQCZyPPKrHtuwX/k7vv/T+1ZAz6KmD9bb/r390O+/LKVSpJgGEHYMIw+ust/2yVZi2bKTHR/vf3AeNdrURFRim7ByKZfR+aGRBU27Zvq2yC199+Vdrc1FpGjhmh+uJps6aoyVqoG8TA2T/PkrfGjpRf5v2m+mVNVnYZRNTMbCc9HtS8VTMzxYYO/z+g30AlEtauW1ulo30wBozJXLBLMJkcbXjBsIHKlCuj3h8bjlNM+0gD+w5CMSZDwV5Au8UY9kV9w9aykpG9VKpMKaNshLcPN+49q+wXiNRYaujUiTBp2JgiJSGE5Ee8bJ2HcqBSfpCePCeEpOXRwY8psWuBYVQf2HNAGewLDUNrp2GgVa5SWW7p0c3M6RpNWzRVg0B16tdRg3t6Vj7CeYUet61RBFq2bak8CspVKCcNGtWXIwePmFckdbb7mfAIJWyhTBi78CTAjLoTRjkI0QEjED8uDh44rETN0mVLy79b/1XC3LCh/5V3Xh+tBsxgaFq5nJKiysPfCGcJLBmk/q5gxh/WaMAgnD2Z1Rdg8AxCX3njnXGM98SAXX3j/SFGYlAts/pjRh+8MRyBAUSEX7v/kX5qzSusyRAXe04iz0RKjVrV1Y8jlWfOfEk2fjjBINceDNjj3B5ttGNQFj8Ktm3arn6o2Hsi7Dd+FKm1L14cIa88/7qEnTxttMUZ9aMs0jD00S6Y9QiP0+OG0Q7BE4OsaoCSEELIDUNO2R4YPEOfgln+uq/EZBvYH+iXNdq+wPXqNaulrvOI0KSwV2AXoE+rFFxJ5UFehCrFQB9CnrVs01IO7DugjtE3tjHKQ3972OjXJn04WQ2eIZxpXNy51EFKgIlAly9fcdjXZkZwtWDV934/60fVDzsCdgNsINhTsKtu7t5Vjh87nrr+Y1Z22flz8aoP//ar71T9EbYVAmFiYpK6X9trjlADjIu+V+0CzwwMCmIyUlRElDz0+IMqNFuKYXPBKxOgPWEfgcLG56WPreB7AK8H2FoQGr28vdRnZU9G9hK8X0+EnlTrgUJErmbciwFMiJ+NDLuMEELIjUNO2R2INgSRLKhkoNStX1v1lei7EKUJ/Wpigq0P1fYF+jv0x/hNDJsCWH/bZ9SXw25o3KyRbNm4VQmc4afDlaiX0e9vK7A7MGbhypgHwG/4RQsWye+/LlVimz14v/17D6TaVBhrQKSkQ/uvrVWdlV2G8YHMbCddtj1ob0wQn2nYF/v37jfsi7Uq/fSpMDWx6sVXnlPh9dE2u3fuUdeKFPFTe2A9tlK7Xi0lUkIAxrtVrFRBfRZWMrKXvL0Lq88dka2wlnY34zsFOxHCJSJoIYIXIYSQ/IfpUYkZTp7fE0LSArHMZrj7ybw58+S7r76VPYYxV90wNB958hE1iy03wP+fV65cUSFZsgIGPtYpApgNB9EPsyNh2CMcijbC733wHpn81SepW8MmDVS6plqNanLogM3Dz1kw83/U2DeVN8XYt8bJ6hVrzCsZY62vK2RV/4zA++OHEH6URBs/AOCxWN4wsuH9ibpgNiXWb4BXA9Z00IOe2MPLEutJ2QOjHQb49i3bVcg8CMSO6Ni1Q5o6d7vtZhWqzdf4gYIQevhRgh8s+/cdUOJyXeMHCyGEkBuLvGZ7FHZCOISg5u1tE9Qg7mHAE2sXhRwLkUZmKC+Ehx8zYXRqH/jMS0+neg4C/wA/o0+sIDu373LpdwnKHzP+XTkfd17eGPamhJ285h2aEfBwcBUIma+9/Upq/eE5AbvHGeAhCtsIa3ZfuJCg1nOqWaemVKkarLxBMTB7KvSkakMMTupBT0w2Q/hdCJFWUJemLZuoQVkIkZjMhsFfRziylyBqYjBxr2EfVq1RVeo2qKtsRXi1BletbN5JCCHkRiCv2B0A/T9+r2ubIjOsfTkmA8HmQIh6hH+FiAYc/f62Uqp0SfX7HpOEXQEi6evvvKae9+7r76kJWZmBcQYfN9oxK9spM2CjwL7Q4mhlw+aA0AthGCIyomdhwhLsvFMnTqq2x4ZjrF1pD0RUTCTf/M9WNUEM0bscTap2ZC9BPEU4WwiciALRqk0LZStC1ERdEH2DEEJI/sPorbUHpG3vyXNCSHrKGYbcgCEDpGjxYmrGHuLoP/j4Q7lisO83DDfMmEPYVqxXiZmC9iCMRlHDGNy5facaUNy5Y5da4wFhy2A4dujSXoUmSU6+pMJ5gVrGO/y9bmPqTEVHtO3QRu0x+x+z5iBYYj0BUKpUSTUTH+Ic9iFHQ1Q6wHpTd9zVU3r37a1m+msQdhb3Z1ZfZ3Gm/vYgbAzWRoDxfXD/QfV3Dz9MipcopmYvrly+SrU16oX1qcpXLKe8RRA6BvXGHsa8I48JGO1YbwLrbWCmoP3MQlDNSEcYF8witILyqhjPX7b4D/Xdwo8qeDUgPA5+RBBCCLnxuJ62B8Qr9HsIj4ZwXNY1ijQQukKN/gwbPATRh6IvwxpIEMzgyfDLT7+qwSeIcuhvEakB619nJEJi4K1n79tllVEW1rvGGkeY+Y/8eG+sr4gJVKgbBlAT4i+Yd4qKzPDIwP6qD4XXIEi5dElNOALwlMT7wA6AGIe1KzF4l5EXpD2wW4KCgmTThs3qfZ0FYc0weIl3QJ3RDigLdkaMYcPABsI7bjfapVmrZqr9ECIfIi88DLDOFkLhOhoIbNGquQqPjzUssX6WIzKyl5THhtGeaGtMiqpRs7oKoYtB3xIlSpi5CCGE3ChcT7sjLiZWPRP9O/os9JXoD+3JrC+HXRIQECAL5/4i7Tq2VSJYRr+/rcC2uL13DxWmFetgYnKyjraA/hoThrBhvALLw2gwfgqvykHPDlTR2fEOAPciLDzuRZ0wmQh2A9bq3Lljt7Ro00LlcwZnbCd78GzUE22JNoJXLGwBUL9BXcO+2KfqgjYMORaq0vBZHz54VEWvwnbSsP0cjc3AcxVjRGh3jE81apY+XGtm9hKEb0RuwKQtm81YWtatWqeiOrgaTYMQQkjewEvSrCuJzspz54QQx0BcG/DU49L9ju7S79H7nZrh5wkw827Y0/+VV557XYVcad22lXnlGpgpN/Slp2WtYeTdd+cD8vXUb2SwYTBDZAPw9sNaATCk9Uy1Tjd3VMbhkMeGqns+/XBymvBrAKHAho8YpsKRvfDUMBlw/5Py8rOvKBEN6yDAE/HJh56SBT8uVAOR4GToSRnUf4j06/WgYZRvkjvv6qnSmzZvrGbL4X7jj02m9XUGZ+pvDzwYRr3yTuoalViHCj9MYBQ/+Nj9Sox99D8DlCcHzuHliT1+3DxwV38186933zsdTupAGa3atVQDgQgD68jQhrcDZl6++vwb8p+e/WTE8JFq8BLlQYBOTEhQP2YweOjv76dmtnJmISGE3LhcL9vjXGycDHxosEwc96n0e/he5flnD0KH3v/wfTJm5Fh5qM8jqg8d8NRjqSHIsIYiwnk1a9lUpaG/fXTQI/LTnPmqH37kP48b/eu1tbA0sC+eGT5U/ly6UtkYTzw4SD6bMEXZIv93T28VqeHx+weqSVJ+Af7qHqyjCVsA+SGKwjsQk5AaN2ssI//7lixbtFy6dOssN3W6SV58argMeOBJw8YJknvu7+P0RE28w8NPPKS8CGATYE3rlctWmVczBlEWnn/yRWUXbd641SijvyoLES8GDHnMZgM9/LQK9Q4bD96V+Mx//n6BPHzPY+ocE84cAbsJ63JhcBmh+RyRkb2EAdxadWsqewWRHRByDZPHsKYWrhFCCLnxuF52h39AgJrw9GCfh9XEnSeGDFD9nz2Z9eXw4kNUI6yLqddNzOj3tz239eyu1sFEmNKBht0x8MHBMueb71UoeKx1ibGQqZ9MU9GPNN98+T9V5guDh0mnrh1UFKtqNaqqcZcXBr+kws/CLoIgCDvpvTffVxEOYD85i7O2kz0b/tqg2hLjMphEDVsAwJ7r2+9uVReEwu3e8xaVhg3jNkh7/aU31TFsA0fUMtoEYiTET4xb2JOZvQR7pXhgcWW74PNCqPlTJ8MYRYoQQvIxhW767IOr8IKEwGi/L2T8c9VBurPXFw8ZbuwJKRjEnIyQksHpPdvyC19Onq7Cc2DNREIIIYTkffKz7YE1oD8eM0F69blTCYaEEEIIydvk9zEPRB748rOv5JWRL6vwoIQQQgjJ28D2uJwcr47NKU0QF9PvbSKk7cjRPqvrhBBCCCGEEEIIIYQQQgghhBDiCNOjUuPYM/Iarl2nRyUpSOT32YWEEEIIyV/Q9iCEEEJIbkG7gxBCCCG5SRqPSrWWJP6FvqjXllR767mb1wkhhBBCCCGEEEIIIYQQQgghxAFeWCgaDpDY2fYePCeEEEIIIYQQQgghhBBCCCGEEAdYPCpzYE8IyZCIkNPmESGEEEJIzkPbgxBCCCG5CW0PQgghhDiDVyHl/oh/c2BPCCGEEEIIIYQQQgghhBBCCCEO8LoqtnUlc2JPCCGEEEIIIYQQQgghhBBCCCGO8MJ/tPejp/eEEEIIIYQQQgghhBBCCCGEEOIIJVRq70dP7wkhhBBCCCGEEEIIIYQQQgghxBGmR6WNax6RNrJ7TgghhBBCCCGEEEIIIYQQQgghjvASrCcJB0hjw9qSnjwnhBBCCCGEEEIIIYQQQgghhBBHeCn/R7hA6s2T54QQQgghhBBCCCGEEEIIIYQQ4oBC7SaNvWpTFeEC6dn9kqH/NfaEFAxiTkZIyeBy5ln2iQg5LeWqVzTPCCGEFCQOx8XJDwcOyMHYWDlkbO7QvGxZ2REZaZ65xy9tO5tH2cfHz1cuJSWbZ65R2NdHfHwLi3+JYsZxYTOVZAVtD0IIIc6SkpwiCecuGPtLanMH9PV3/vWneeY6nrQ7wFvH9rtlC9UJCpK6JUvKA3XrSu3AQDOVZIWn7Q5A24MQQgghGQHb43JyvDou1G7SuKtO6o4u75cMfdk4IKRgwMFCQgghzvLe5s1So3hx6VurlpniOrcuWKD2f/btq/augvsxYOiJvgZ9FshOWQlxCZJy6ZKUKMMBQ2eh7UEIIcRZzkfFirePrwQEBpgproN+4u5Na92yPTxpd4Ds1AUsOHJEQs6dkxFt25opJCsoVBJCCCEkN7EKlV5XBWtKqv+KWl/Swd7t64QQQgghNyAHY2KyJVIWRDBw6q6HByGEEEIy55LRx2ZHpCxowA7b72ZUC0IIIYQQkrt4wfmxkPoHON67f50QQggh5MbD3XCvBZ38KFReDA+X8AUL5NikSXJg1Ci1D1+4UJKzGZaXEEII8SQI/UrScjif2mO0PQghhBByo+F1FQ6Qpv+j2nvwnBBCCCGEkPxK9Lp1cmzyZEkKC5NiDRtK5QceUPvEkyfl6KefSsyGDWZOQgghhJDsQ9vDMV9Oni7/6dlPbWNGjpWLSRfNK/kbvAfeZ/Evv5spnic2Jk7eGDZSQo4eN1PSktn1rO4lhBBCPIVXoULwf9Sb8Y8HzwkhhBBCCLmehMbHy4sbN8ojq1fLiC1bJOaicwNbGCiMWrNGgvv3l+rPPCNlu3dXA4XY13j2Wal8//0SuWqVxKxfb95BCCGEEELbw5NAKHt+0EtSuWqwzF86V239BzwkIUdDzBzOA1Fw4rhP85TodjosXAKKBsiOLTvUu+YEQSUD5f0Jo6V6zWpmSlrsr0MU3rH1X3Wc1b2EEEKIpyjU9tP3r9pkRfhAWvca+3Tnr//+zH/VnpCCgKcXlvfUovIwtj8eM0G2bd6uzm/vdZsMfm6QOs7vwDj+eto38u6HbysDOSfAj5QvP/tKXhn5ssNnZHY9q3sJITcu7efOlT/79jXPbIRduCDPr1mTZrCqTfnyMq5DB/MsLbcuWKD29uVoPt+5U+2fadpU7e3B/b+07eywr0lKSpYNa3dKfHyiOvf29pLmLetK5eCy6twe9FnAUVnbth6Qk6ER5plIcNVy0rJVPfMsLZ7q+5wFA4VPb9ggLzVqJN0rV5Yv9++XM0lJMrJ5czOHY5IjIpTXQtUnnpCATNYaTTh8WEK/+UZqvvSS+JYubaZ6jrxqe6B/Hj1ijDouUaK4vDVuVIEZwIJHAwYLXx4xTIr4FTFTPQsGADHg2uvuO8yUtGR2Pat7CSE3Lo7+xh86eEL27Ukr6DRoVF3q1K1inqUFZdy9aa1D2+N8crK8CfGtfn1pXS5935SZ3QHs61KqdAnp1KWZeZaejOqCegxft06OxNlEHT9vb3nnppsyrNPf/fqZZ7lDfrY9PG13gOzaHtrT0BP9HsZOpnwyTfr265Nn7Ba8X+XgSrJpwyZp26GtNG+V8f8TuQVsjbxSF0JI3uWw0Q//cOCAHIyNdXvpm+Zly8o7NeqbZ9eft47tlx1uhlmvExQkdUuWlAfq1pXagRwjdhbYHpeT49Vxobafjr2q9UV4QyJ0q6fOKVSSgkReHCyEUPbOa+/KC68+n2pEHth7QIr4+blseKOsBXMXytAXh+TYwJyrfDtjtkRFRkndBnXzxIBcXmwjQkjeJCOh8u1//pG327WTSkWLqrTXNmyQ6KQkGd+pkxT39VVpmpwWKv/ZsFtq162ixMlTJyNl7+5j0vamhhIYVMzMdQ30WcBRWRAqAcRJLYBWqVbe4SCoJ/o+Z7l4+bJEGW1b2WxrkHLlinRbskTW9u5tpjgm/Ndf5UpCglR64AEzJWNOzp4tPsaPkvK9epkpniMv2h4YvIqMiEoV8jDot2Ht39LttpvNHM4DwRMDc3llghXe5X/TZ6n369XnzjwxQJfX2ogQkndx9Dce4uCZ8OhUQTAuNl7+Xr9bylUo6XBSEcrISaHSWpd1f/0rAUX9Mp3clJFQaa3HlogI+XTHDvmgY8dU+0qT20Jlfrc98qJQCQ/IjIRF+9/n1vPExCQZ9crbcurEKTWp6vV3X5OfZs9LN8E7o8lXuqyq1arInP/9IC3btJAnhz4hY0aNU2VaJ4jbTx4fOWaEsiEgQkZHRcvmjVukcdOG6fpybXf0e7if8byQdP29tW54Pmwv63tVrlJZ2tzUWkqVKSXdb78ljQhrFWWDSgbJ5xOmyDPDhoq/v1+6ulavWT31+tzv5sqyxX+oa3jmoGcGyvTPZ6hrmJyNdsEY1Llz51Ue/a7wBkUZHbq0l8/GT0lzjRBSMBmzebNUL15c+mYyuSYrsrIdsgJ9DMjub1yQmQ3kLAuOHJGQc+dkRNu2ZgrJCqtQ6aUURYiLxn+UyOjBc0JIzrJ88fI0IiWo17CeyyJlXgSGbqLxQ+3Ou3rKwX0HlaFNCCEFDXhTlvLzk7VhYWbK9aF0mUDx9S2c6mHpLn5+vhJUqricP59gplwfDhs/DnotXy6vb9kio3fskPhLl1T6mvBw6VG5sjrOjMTQUPGvUUMdJ506JZErVqTb4g/YBNqAmjUlych/I4DBqQsXEtJ4G2LvjkiZF0H4Nf+AACVSYrCQEEIKGpiM1L5jY4mNPq9Ey+tJ+QqlJOFCknnmPvWCgpQthQlh1xPaHjlDgmF3QGhzlfV/bZDbe/dQoWJnzp0hdevXUfZLp5s7yvgpH6WKlIjgNOP76SofREpETNIhWHdu2yl+Af7qWtlyZZRIiWhPyB9yLFTZRVoQRDha5MO1xQuXpJYBkRL32IuUYN+e/WoPARBiISZK6ftQ9tzZ81LrNmL06yodYqB+L5SL8l0Bz8S74H5s9kIi6gkRFiIjnulb5NoEbdRp/PsTVTvpd0UdkQ7OhEfIof2H1DXcj3bgOA4hBZcDMTHZEikLImiP/W56lxIlVBayeUDmxJ4QkmPAgIUhC4PWEfB4gOGtsZ5jZp9eiB7pMCwxK27d6vXyUJ9HUvPhmqMF63H//O9/Vmm4hnPco/Nan2tN12Wg7jiGx+SAfgNTDVsrmFGI0Gb6/TB4qEEZ+tnW51nfC2UjD56F8jETU9ffem49dlRXff2gYXDbt5F9uc62l/UaIYR0qVRJ/rrOQmVBYmd0tAzftEkmt28vs7p2lf+rWlX2x8XJxogI+XzfPnmqftahZZIjI6VImTLqOGLpUolasSLdFm56vBYpW1aSzpxRxwWdPbv2qigHjqIKoF9Dn4i+0f4cx7oPxIY+FBu8BDBrX9sC9vnQr2pwvOqP1WqdKl2G7vftbQlrf4w8QPfZ2FCGHgi0gvdr0rxxusFCgPvxHJSp77fWF9fQ1+s6Y486aqzn1mOr7WJ/Lzb7NrLe60p7Wa8RQm5sIFb6FvGRiIgYM4VkF9oeOQfWb4yNcX3QF+FUv546M7XPdMSpk2HyxJDHU5dxwYTv6jWqGv2tLURx05ZNlaciwNgEBELkhVcixD4AD8djR0Jk+ND/qv524IOD5PCBw6l11vc4Qod7BciDMvWzYZN07Nohzb14FvLoOuEayncFiL5/r92Yah+5At6p5//drtoJ4PmoI+oKylcop7xDgR7HQZ0JIQUTd8O9FnQO58N2uZKSImfXrJETs2bJkQ8/lANvvSUhU6YouyPp5EkzV87jdVV5QML70bb36DkhJFPgVu7sZg+MRBjtMJJdAQNrWHtJz8zDjDkYmpgVh9mFcxZ+q2bV6QGt1Jl2rZursCSaRQsWq1mDKGfZouXKyLafOYcfBTpdl7Fi2Up1P2bbIUQJZjfae4DiXgyuNWrSUA2GYlBUG78A9UBZqeUa9cWzUA/9Xigbz3AW/UzMrsT9mD1oHYitVr1qujay4mx74V6gZ08SQkhe4EToGbl8+YryrMwO8M44Gxkn5cuXMlNyl90xMfLypk3yQZs2cjw+Xn44ckQaBAbKwbg4eWf7dvm0XTsp5+9v5s4YrPl0MSpKHZfr2VPKdO+ebqtghoS5GBmZI+tT5hSObIyMNntOhZ5UA3+u4mj2PjbYDJi1D1ugYqUKKhSZtX8H1oG0BXN/Ud4D6Ks//WCSSkO+e/vfq6JMAPTHGPRDOvpcRGXQIiY8I+D9OWn6xDQDf0DbRxhYsx8sxDV4WGgPAn0/+nn9XtNmTZH9e22eLs7iyCazYt9GVnsJdouz7YXytecHIYTkBRAq/sTxM8qrMrsgKkViSoryrLwe0PbIGkc2RkabPUWLBqQZC3AW9KHoGzEeYT+hydNAoNN9OTZHYxz2wAbYvXOvmpCkJxxhYpKO6ODI5sIYECJbZAfUC/UDeGZmQi4hhJC8SexFm/PLilOnJPnKFXX83eHD0u7XX6X1woXy5Nq1csKwSZwhISREjn7yiUStXCneRYpIqc6dpfL990vRmjUl8eRJOfbZZ3Jm8WK5kpxs3pFzeNn8HrX3YyHzyFPnhJDMQAxtZzd7MBMOYVBcnaGmhU2EDMEglyN0up4NBzp26ZDGuwCDgjByUV6NWtWlRy/bTD7UCwIqwAxFGNva8MaMRhjcAMY8ynSE9p7EoCWAYKnDv+L5qIf9vfazIXEdz3AWiJL4ETRh7Cep7+gsrrQXnoNBRdSXEEI0VYqlXxcyp4EwuXXzfvl1wVo5cuiUtGpTX4VudYeToRGqnDWrtht/6yqqdS+vBx/v3CmjWrSQ+oGB0qJ0aZl//Lh0+O03mXPkiEzt0MHpdi5SsaJcPG0bLPOrXFnKdu+ebitWz7am1sWwMJUnv+DIxshoswfeBO70X87M3rf3EgCwLazh33U/j/Jq16udagvogTzkQ9+rB/0QAQGRELRXAzwjGjRy7NUCURLP13YExE49WIhr8LCwFwqB7vvRvyNkrCs4Y5NlhGvtFajqr9uBEEK8vb0lIMC1Ca+eIPrsOWUvLP/9HxUq3tF61s4AYfLV9evV2lZf792r1v+2X+s7t6DtkTWObIyMNnvQt82bPS+NoIZjbLAH0O/r8QMImhgjsYJJQPgt7kjsVF6X075J/c0OMRMTezKKWuUI3Zcj1KwrwLbAupVa3MRmnVgEO8RaN4DxEbyfnvSMa5isDfR4hn5PtMnRw8fUsSN63X2HmgylbR1nQHsv/W2Zqh/A89ev2aDGawghhOQew/75RzZHRck/kZGy/swZ2WTsvz54UKZ36iTLevaU0n5+8vSGrPulxBMn5PgXX4hPiRJSa9gwqXT//VKyfXsp1rChlDXKqfHcc1LxnnskdvNmOTlzpumcmHN42cq/aj7H03tCSE6hDWI9299ZYMDCWxDefUMeHZrjocCeeHpAGuPb0doM9sC41iFWMdCIMCrwgoCxnZEnqRZAswPqBs8DLE7P8KyEkNzgfHKyLDx6VGoYhmFu4+3tpcTJu/p2lp69blKh4NwluGo5VQ42dwcdPUFIfLy0McOmlff3l88NI3t2t26ysHt3tdC/s5Tu3FnO7dwpyRGZe+bj+vndu6VUx45mSsEGA3rwAHS1f8zN2fuwEXR0BL3ZR0FwBAbqrJOrIHbC0wGDcBBnIdJagVCIwdHskNs2GSGEgFMnIyX+fIIUK5a1l5+nKVW6RKq90LKVTXRzB//CheUDo+/9s29fmXfnnVKpaFHzSu5D2yNngQ0x8YsJSrTTfTT6bPTtmIiD0KM67Com6+hJ09bQ6rBdMLEH/S6iNSE/+lyUgdCpCNeKfFjqZfCzT6pynQVlPjNsqBIM9fOcGUvAO+iwrxo9sQjjIfZ1Q5kANgOiSiAN4xZtbmqt0oEWdXENkSAqVCxvXrkGbDBdT7SpdbK1BvWCHYRnJpteOwCfxcCnB6QJc9vPnJBNCCGaz42+DBOJ9Nbr119lSxZ9W0YcOnhC1v3l/m/HbVsPqAlSesO5O2Ad7HuXLEl9Jxx7Ym3skPPnZWtUlAoX7wrj27WTrw8ckKcbNJDGJUvKezt2yLMNG0rTUqWUSPlOy5ZyOiFzD/wrxt/3U7NnS0CNGlJt8GApHOi47wtq21aqDhwoCcePy9m1a83UnMGrkOn8aNsXMveeOieE5BQwiDFzH0aqntEGEL4U5xhQ07PjMMiGwTYr2uC3ev1pUDaY+50tjBjADEGrp4EzYEATBrt9+ZkBgx4/MOwHGXVYNz2LUIeQ1cCY1iFnAeqrQ786M9NSg/f7aPI49QNH588KT7UXIeTGAiLl8HXrpJRhSN5Z3fmZ2yRjbqtcWb45dEgdLzlxQh5avVqKentLYS8vleYsRSpUkNJdu8rxGTMkMTTUTE1LomGoH//qKylz661SpHz6gaCCiPZGtIY2Rx8//4cFqi/MaiZ/ZrP3MQEJfbW1f0e/n9GamI7QddBhYJ0F74BnW8O2YYOnA/pzeApYPQgA+nf089qDAvYH7BBNVnaYlcxssozwRHsRQm48IFLu2HbQ+LtTMVsTlMg1aHvkPOhzEXZd98/Wyc+wLXT6S6+9oDb0g9Z067IuOl2XYc1nDdmKvS4LIB82gDRc03nt66efZ73HHjzf0UQqpOt7sLcvE89EPZGGZ2LJG4312vsTRqt7kIb64Rh7PFOXqUPZW68DnQdp5SqUc3hNb/od7MuwPyeE3FjcU6uWmkyE7Z2bbpK3Nm6UJSGuOdp4Cj2puscd7SQ2+rwSP90B4zbf9uih3umJhg3l7X/+UWM67nDk/HkZtHat/OfPP2XwunXSf9UqeWzNGiVcZgXWv37KuGdYkyZSqkgR8TdsjpmdO8s9ljElhKL3M9IzI277dhXOtXL//mZKxvhXqaIiO0QbdcxJvK5etXk/2vZ688w5ISRngVGI9ZIw80/PiktISFTGKMKhYVAMaZhpp8OgYgDs+UEvpc6Ag9gJ41ELgPBixCy7xwY9qgbAdLmYhYg0V0D9rLMAVTlZeFFocVCHfdVgkBBhUODBYD9jEWXiWRgw1F6Y0VHRqe+M98topqUGA4yYMYjrKAMDffqHh8a+jax4or0IIQWf6KQkeWT5cjULr8/ixdKsTBkZ18FxGGziOoPr15cVYWHSauFCmbJvnwp94m5YXQwWlunSRY5Pn67WZIjbulUuHDqk9mcWLbINFBp5ShnPuFHAABkGnYDu72Bj3GqGH81oJj/6TJ3fOnsfodVgq2DtKPT/9v07yGiALyPs+2PYPFmJf/ZhXzWYBIX+HP2/1YNAl4n30PWFR2T9hte8gzKyw6xkZJNZsbaRVSjFZ+GJ9iKEFHx0uFVsECmbt6x7XaMfFDRoexBCCCEZ07pcOSVWLgsNdVvY8wRY5gZh58+fz95av6B5WdtSN+cvXVJ7V1hz+rRM3LVL7q1RQ22+pqD4YK1aMmbHDuVhmRk3Ge05tm1bKV2kiEzbv1+6//67/Hgs7QTh748ckbuqZe7tnhgSIsXq1pXCTkalKNG0qaR4wIs0Mwq1+eT9q8r7EbqisYe+6Knz3599xTggpGAQczJCSgY7v+ZhVmCheEdrMBDPgME/rPmEQTzO4iOE5Dbt585VM+2yA8RM4G45uP+Xtp090tegzwLZLSs/9n0Xw8MlesMGSTp1Si5GREgR44cBZhSW6tBBfI3jnIS2R/4Cgiy8KK2eHoQQklt44m88yrh701q3bA9P2h0gO3XRoE5/90sf2jKvc71sD0/bHYC2R86i1//mRCVCSG6T0ZgHQr+CZ5o2VXsAgfLNjRvlkfr1lXCpycp2gPfjmfBo6dTF8VIe6GNARvfrUK863Lz9uZXM7A6EeYUHJdbERrh5+3MrWdke969cKc81aiStSpeWe43j8IQEJVauvOMOWWP0/18eOCA/33qrmdsxSZcvyxtbtsg5o11fbdZMapcoAVlOAW/Nx9eskV9uu015XGbEobFjpXSnTlKqc2cVySH0q6+Uh6U9vmXLSs0XX5RCRh0PvP221DM2TwLb43JyvDr2gqIIcdH4r9p78pwQQggh5EakdlCQeUSsFPYtbB7lHxCKDQvIYyH5+qNHq32FPn1yXKQkhBBCXKGwr495RDR18qk9RtuDOAsESoqUhBCSNXGx8XI2Mk7Kl78WMttdFhw5okLBurNG9tSOHeVH435EY5jQrp0SGufecov8Ghoq3xw8KJOMtMyAOPnEX39JcR8f+aJTJ6lTooTsjolR16DGffTvv/JI7dqZipSKq9DwXNPvCinvxJzDC26Qtkfo9SU9d04IIYQQciNSLyhIGa/kGglxCeLDQVRCCCEkR4BQib6W2IAdVrdkSfOMEEIIIdcT/8KF3RL2ssvJ0AgV/n7Nqu2CNborB9vCtrqKdRmff6OiZETr1uYV14CAOKlDBwkw2mPq3r3yS0iIvLZpk1Tw95fvb7lFgrMIHz9q61apHxQk77RsKd6FCinh8r///CMPrFwpD69aJZeuXpVAX18ZaeTLDP9KleRiWJjtuGpVqffuu9Jg3Lh0W63hw5U3ZbLxzpcTE1X+nKJQm4ljrmaqKUJYdfP60mdfNY8Iyf8w/BohhBBnORwXJz8ePCgHYmLkUGysmeoaWPdgR2SkeeYeCKPiKXz8fOVSkntrSmDwFFtAiaL50qvyekHbgxBCiLOkJKdI4rl4uWTsU5JdXzMJoK+/868/zTPX8aTdAd46tt8tWwiRLTBp7IF69aR2IJcBcRaGfiWEEOIsroR+XRISIguPHpXxnTpJcV9fMzX3Q79mhiuhXzMjp8POY03s5T17Smk/PzNFJPnKFVl28qTUNWye8v7+stw4blq6tNTPxAaKXLFCoteuVWFdfZyY2BX+yy8Ss3GjNBg71kzxDNbQr4XafDLmqk1p1Iqj5/YUKklBgoOFhBBCCMlNaHsQQgghJLfIL0LlBzt3StcKFeQmB6Fwf1+0Qpb8+od5JjJwyMPSvGUT8ywtSUlJ8v23P0vf+3pJUJDjwdyQY6EyZ9Z8GfrCE7Jj6y6pXrOqVK9R1bx6DUfPPR12RipWKq+eHxsbJxPGTZGY6LQTGO+6p6ccPnhMBgx+SPzMQWfUa+aXc+Tp559Q54QQkhdxVqiESIm0d266Kc36lIBCpev0WLpUhjZoIH2qVVPnf4WHSxFvb2lbtqzMPHBA6gQGytcHD0p7o60H16+v8jji8vnzcmTiRLUOdrUhQ8xUxyQcPy7Hp06V0l27Srk7PBtu3CpUeildEf/JkT0hhBBCCCGEEEIIIYRkj8tXrypPkZalS6thx3+jo20XLEAknPzlBzL89WdkyW8rlEjoLhAl33jrpQyFTDBz+hwJPx2hnqk3e3EU97877nV1rUPntqpuOO58c3t1HfdrcBxUkp7AhJD8y89HjijBDtvXe/fK9FtvTSdSEvd4s3lzGffvv/Lu9u3y8OrV8saWLZJy5YpyG2xm9I0bIiJkUvv2UjKLNSq9ixeX4IcfViJk6FdfyaUMIoHF/POPnJg5U4WHLdezp5maM3iptwAO98Z/snWdEEIIIYQQQgghhBBC3AcDsXtjY5VYuSIsTJ5et06m7N1rXk1PhYrlpGTJQImNiVNeihM/nCrPDX5VRr02Vs6ER8jUSTNl2+Z/ZeQr78uObbuUVySuY4P4CCByLpy3WB07Ah6XSYlJ8uAj95gprgEvSnhp7ttz0EwRddygUV3zjBBC8hfwpIRXot7m3Xmn22tT1qlbJUNvSmeAJ6Uz3pRZgfp/ecst12WNTXu6VKggG++6S0a1aCHf3XyzrOvdWzqWL6+utSpTRl412r+4j4/cV6OGSsuMgJo1pdpTTymR8ujEiRL2448S8/ffEm/0rRHLlsmxyZMlfMECCWrdWqo++aRIoZwV/LyuGh28coB0uL+aQbreZ3GdEEIIIYQQQgghhBBC3GRzVJTc++efMnnPHrl45YosP3VKhX6d0rGjmSM92ksRguWCnxarEK/wYnziqf6y8o+18vTzA6Rlm2Yy+sM3lAfkHb27p3pE+vkVUSJkVkBUhNCow7a6A0TJkKOhSkyFMLp/7yFVJiGE5GWwHjRJT5181i4B1atLjRdflDK33CJXjH4I61ae+uEHSTh6VPyDg6XGs89K+d69xcuytmhO4VXI9IrMkT0hhBBCCCGEEEIIIYS4CcLcDW/aVL7s1EnK+/nJmFat5PG6dcXbgXfHjGnfKa9IiJNY+zEp6aISFMeP/VylYw8RE+lWIBLC2xJ5NqzdpDwxcwMIqQB1gmCJsK+ZhZolhJC8QL2gIFl45Ih5RsACoz3qlixpnuUfvAoXVutPBj/2mNR65RWp9+67Uv3pp6VC377iFxxs5sp5CrWe+N5VpSzKVSUuXoU7pIfOlz33mrEnpGDg6YXlc2JReUIIIYQUHGh7EEIIISS38LTdATxheyRfuSI9fv9dVvfqJXtiYmTYP//IkttvdyhSInxrxUrlpX7DOiq0a7funZR34swv5yjR0ioAwoPx+29/Vp6W8KBEnjv+r7tal1KXg3tXr1gnfe7tJav/XKfOcV2DkLHbt+6SAYMeMlOuocuwX6/y+2/nS/tObdKUg7wAYmWLVk3S3UMIIXmNw3Fx8sPBg3LQ+Lt8KIP1DbOiedmy8k6N+ubZ9eetY/tlR2SkeeYa8DCtb2z316sntQM52cRZYHtcTo5Xx4XaTBwDZTFHWPrcq+YRIfkfDhYSQghxlpTkFEk4d8HYJ6tjd/Dx85U7//rTPHOPX9p2No+yD+pzKSnZPHONwr4+4uNbWPxLFDOOC5upJCtoexBCCCEkt8hrQmVCSop8ffCg7IuNla1RUVK7RAkJvXBB3mrRQm6tVMnMlRarOAgPSYiPDz36H5kza74SLxHeVWMVKoEWMyFaWkXOzIRKlIG81rIhXoLTYWecFioRZnbO/+YJ1v8a+sIT9KgkhBByQ5BGqGw94T24Ql5DO0RqsnFOj0pSkOBgISGEEGc5HxUr3j6+EhAYYKa4DvqJuzetVQvQu8OtCxYoodITfQ3qArJTVkJcgqRcuiQlynDgxVloexBCCCEkt8hrQuXDq1dLrypVpEO5cvLSpk0yqV07KRcQIL5eXmaO9Nh7MUI0XLVinTz02H/k84kzJCba5vVz5123KWER+Zf8+ocMHPKwEhZx7O/vJzVqVbOJiVkIlUCLlUcPh6hzrHsJD0tdtkY/05FQqctA2FdH3pmEEEJIQSStUDnxvas6ZKun9xQqSUGCg4WEEEKcJTosUkpVKmueuUdBEypBdFiU0S5lzDOSFbQ9CCGEEJJb5DWhMuT8ealevLj8evy47ImNldebNTOvEEIIIaQgYBUqveQqnCDVfzy+J4QQQgi5EXE33GtBJyX5knmUf7gYHi7hCxbIsUmT5MCoUWofvnChJLu5dgUhhBBCCMkaiJRJly/L14cOyaB69cxUQgghhBREvKSQGak1B/aEEEIIIYRcT0Lj4+XFjRvlkdWrZcSWLRJz8aJ5JWui162TY5MnS1JYmBRr2FAqP/CA2ieePClHP/1UYjZsMHPeWOzY+q/8p2c/tQ3oN1BCjh43r+RfFv/yu9qsxMbEyRvDRqa+n37vMSPHysWkzL9HuI58up3s2wvP+nLydDO350AdHZXr6P00eE/UFXtPguc501ZZgfaaOO5Tl8vJqTYmhBCSe/h5e8vC7t2ljJ+fmUIIIYSQgoiXXL2KfyUn9iT/cOXKFTkVGSk7Dh+Sdbt2yt9798juY8ckIjbGzEEIIYQQkr+ASPn0hg3Su0oV+fbmm6VasWLy2b595tXMgUgZtWaNBPfvL9WfeUbKdu+uRErsazz7rFS+/36JXLVKYtavN++4MYDws3jhEpmz8FuZv3SuTJs1RY4dOWZedY2MRLW8AtaJen/CaKles5oSyVb9sVrGT/lIRox+XYr4FTFzOQbXkQ9tNHLMCLm9123qeObcGaq8XnffIYOfG2Tm9hzVa1aXyIioNKIj6n5w30Fp1KShmZLz4JmnQk+q43179qt9bpNTbUwIIYQQQgghxLMUaj3hvWuKIrwgcWa/17h4fdnzXKMyP3ApJUV2HT0ily5flkqlS0tAET+5dOWynIu/IFFxsVI8IEDqV60mPoULm3fcmOTVdaIwEPTxmAmybfN2dY6BsPw+KGP/Tk88PUANNhUkMID44eiPZfCzT6oBS0JIwcLR3/i42Hj5e/1uSbaEPy1VuoR06uJ4vR2UkdkalZ/v3Kn2zzRtqvb2ZLZGZVJSsmxYu1Pi4xPVube3lzRvWVcqBzteVxN1AY7K2rb1gJwMjTDPRIKrlpOWrRyH5/JU3+cMFw27JiopSSoXLWqmiKRcuSLdliyRtb17mymOSY6IUB6TVZ94QgJq1TJT05Nw+LCEfvON1HzpJfE1bChPk9dsD3i2LZi7UIa+OCRLoc4ZIFRu2rApT9gt2tswI3sDtsmUT6ZJ3359XO63c/s9If627dBWmrey/W3J6nODTfL5hCnyzLChSpz1BHjm2lXrpEnzxtl+d09/7wgpqCDsfMK5C8Y+2e0Q9D5+vnLJsBHcBXaLJ1nS5Va36lPYt7D4+PqIf4li6pg4R15bo5IQQgghBZs0a1ReVcqiual/bfs053rT5zi1nutNn+PU9h+Sx0m5fFm2Hjwg/n5+0qZ+AylVIlASERLN+PhqVqokberVl8tXrighk+Q9MHAz5NGh0qvPnWqWPraut3ZR6a6Ce9wJq5UT/G/6LGneunnqOwUE+OeJejkC9UK7ZdXm9vmsXhqEkBsHX9/C0rVbC7mrb2e1gZV/bFHCYW4DcbJVm/qqHhAp9+4+psRUd4A4iXJ63NFOYqPPy6GDJ8wr14fD585Jr+XL5fUtW2T0jh0Sf8kmDq8JD5celSur48yI3rhRSjRpkqlICQJq15ZiDRpIjJH/RmDPrr1St0Fdh2KRfT9nPcexNQwqhDtso0eMkWWL/0gNh2qfz+ptiWN4ND4/6KXUMiAu4tg+/Czy6jK0AInrqA82lOFMmFPkQX3OhEeoCVTrVq+X4UP/m1qmo+c4C/Jby3H23XBNPzOjsKoQKSEOavTnlpiYlPoMbI7qjPKt7W5/7uw745kQKe09PHWb4n11OXiGvpZZ/eJi04biBagP8jlqF6TrMpxpN0LyO4nn4qWwj4+UqlRWCUPubFoUdHQtq02DCVae2ADq4+hZWW1oA28fXyXcEkIIIYSQvI9XIeX+qDf817ZPe+7+dZK3ORsXJ15eXlKvSlW5kJQkWw7slwsXk+T02SgVBtbH+KHTrFZtSbp0SaLPnTPvInmF5YuXywuvPp86Yx7Ua1gvX4tfGDi6cCEhTXiybrfdzBn0hJACCbwpfYv4yInQM2bK9aF0mUAlomoPS3fx8/OVoFLF5fz5BDMl99kZHS3DN22Sye3by6yuXeX/qlaV/Ya9szEiQj7ft0+eql/fzJkxiaGh4l+jhjpOOnVKIlesSLfFHzigrgfUrClJRv4bAYTyrBxcyTxzHoT+LFuuTOoEJNgt2HRIVIRDrVipghIDrROVgFWsWjD3F3n3w7dV+NVPP5ik0pDv3v73KpsIQLiCUId0hKdFyFMtbO3ctlPZFJOmT3TJc7BIkSLy8ohh0unmjurZ8LrM7Dnu4My7QWyDAIl0bGirFctWqmtWrOIg7Cod9hXvjHfHvTO+ny47tuxIFRCdwdl3RpkoG/XAM/HZhxwNMa+KEn4P7T+kysF3YPHCJaqeWdUvMChQOnbtoERQgGt4z9btWqWG5cW99qF5UXZm1wkpKFxKTpGAwADzjKAtUixRLAghhBBCSN7F6yrWlMQ/ObAneZ/IuFipXqGCeBUqJOcuxEvpEoFKtKxdOVjiExOVx2Uh41q1cuXlROS1sG7k+qMHZzAI5AgMJukZ6sB6jkE/Pasc6Rhkeue1d5WnwEN9HknNh2uOZp/j/vnf/6zScA3n1pnq1uda03UZqDuOv50xO52nAAaOMOt/wthP0gxOaZAX96A8q0cE9noWPvYoWw9u4j084YWBd7beg3exeljgXms9dBkZ5UMb6Ppb28lap4yeTQgpOJSvUErOhEebZyQ77I6JkZc3bZIP2rSR4/Hx8sORI9IgMFAOxsXJO9u3y6ft2kk5f38zd8YkR0ZKkTJl1HHE0qUStWJFui18wQJ1vUjZspJ05voKzblF5arBcupkmHnmPEElg+TvtRtT+1VHwNsPglb3228xU0R69OqhxDBtfzwx5HElZqG82vVqS8cuHVS6Fk+RD7YRPDXRZ8KmQd8bGxOrrjdt2VQaNMpaqM6KrJ7jDlm9G0DbwwNV2wtfT52Zug6kFas4eDosXKVBCAba/hn44CA5fOCw03V25Z3xXDwf9QD2Hp7lK5STfg/3U8fajsXnD7KqHwRX/Z3Qz0F5RYsGZGg7wrbM7DohBQWKcunJr21yMTxc2RnHJk2SA6NGqX34woXKPiGEEEIIKYhAn1JekDmxJ3mfuAsXxLewjzquXKasNK5RQ5JTUmR/6HGpWr68FPb2VteKFy0qyZfcW+eCZAzWa3B2swcDNwFFA8Tf389McQ4M0GCGOmaqY1Y51gyCB+Zb40YpTwHMkIeXA8Q0gDzYMGsfIVk1ixYslv4DHlLlLFu0PHWGv3VmPMS3jGb+YzZ9qTKllBeFvQcoPBUwYIdBKqtACoEOaxRNmzVFlYc8c7+bq65jbaXbe/dQ6fBI2Lxxi7pH4wkvDL8A/zT3YODL6mGBtnTkDYDBN/t8VtBOX0/7JvUzwWfx5WdfpQ6mOXo2IYR4Enh0Xr58RXlWZgeEjj0bGSfly5cyU3KXj3fulFEtWkj9wEBpUbq0zD9+XDr89pvMOXJEpnboIFWKFTNzZg7Wm7wYFaWOy/XsKWW6d0+3VTDD0l2MjMyR9SlzAoTDc2RjZLTZA9EM/Zrul50F/Tz6ewARCv1eTgHbSHvO6c0aecJT5NZz7MG63dZnZrT2oxYH4X2oI1NABISwiftg50C4dQVn3xnPtQqqEDd379ybpUjoTP3wXSpTtowSYHft2K3EbIB2gJ036pW309iOmqyuE0KIu2D96yPnz0tscrIsNiMsLDlxQrr//rvcvnSpjPv3X5XHWaLXrZNjkydLUliYFGvYUCo/8IDaJ548qdbPjtmwwcxJCCGEEFJw8ILjo/KCxF55QjrYu3md5H18ChdOFSM1B0KPS4miRaVmxWszuC9fuazWqiSexX4tjcw2ezDjPuFCQuoMdGfRwiaEvYwGaXS6nu0OMLMfM+n1IBMEMwwWobwataqnDhShXhjIApnN/Mfsd+0t4AgMfKkBsNbNlTci6gRxFrP3MYtfD3yhTlizCOjyIBZCtLTiCS8M7eWB2fwIT5tR+7nqrYB20vUDaNfqNaoqTwHgyrMJIfmTgKKuTTrxBBAmt27eL78uWCtHDp1S61UidKs7nAyNUOWsWbXd+BtW0fjbWta8kruExMdLG9MTsry/v3zevr3M7tZNFnbvLtWLF1fpzlCkYkW5eNom1PlVrixljfvtt2L16qnrF8PCVJ78giMbI6PNHu2NaJ24BLtg/g8LUr3WdFhOCElHDx9TxxpMRMKEJqt3nQb2BPphayhTTMzJaE1MR+g65PSEntx6jj2wWTA5LCvBD8BTMeRYqBKWtdeiCt1bNVgdO/p8AOwk3KefoT8rZ98Z9+Fz1JOv9Na4aUNZ/1fmg+vO1A9g7cu1q9ZJYkJCqqcogB310eRxyg7VnqRWsrpOCCHukHL1qgzbuFH+iYiQ30+eVKLl5L17ZZJhg0zr2FH+iYyUGQcPmrkzByJl1Jo1Ety/v1R/5hmbvdGwodrXePZZqXz//RK5apXErF9v3kEIIYQQUjDwEnhA6s1IsN9n5zrJ+/h4e0tcfLx5ZqOof4BUK1/ePLORkJgkxZwIlUZyDy04Wtf8cQYMNGFtHnhDDnl0aKrnZE7h7Mz/jIBAZx1QwlpW1vLwLgkJiSqPq96l9qCM7HpHZNdbgRByY5GUlCwnjp+R4sVzf00pb28vJU7e1bez9Ox1kwQGOedt6IjgquVUOdjq1K1ipuY+t1WuLN8cOqSO4c3w0OrVUtSwdQp7eak0ZyndubOc27lTkiMyD3uP6+d375ZSHTuaKQUbbUMAPQkJHmq3mpNpMGlp3ux5Kh2RASpUtNmT1vDmiCBgDfsJTzuENUc//8ywoUqI03kBxE1XeGzQo0oo02VYw8RnBSZU6fvgdZd8MeNJQdl5jrvAJsFELEyE0s/NyDsVohwmPVlDsGb0+VjRk6X0M6w48872YV818PCEaJpZmzpTP4DvDSJnoEx8JzF5C58X7sNEM4jbeA9NVtcJKcgcOnhCTSSybkhzB9gsa1Zuk1Mn3Qs/uiQkRG5dsCB1e81Nz0DUY+UfW1LfZ/Gv692uk5WQ8+dla1SUWtfaFSISE+Xtli3Fv3Bh+axDB9lmlDG2dWtpGBQkNYoXl8fr1FHh6LMCNkXE779LsOlB6YjiTZpI8P33yxkjX/LZs2YqIYQQkvukJKfIuag4iQ6Lchidx5ktJvystJ87N1ubo3Ld3VAfR+nObGiH81Gxql2IexRqNf7dqzZpES6Qnt0vf+ENY0/yMmFno+S0YeC2qmvzCgB7jR8QweXKSYkA26DplStXZOO+vdKgajUp6YI3QkEj5mSElAwuZ55lH/wRc+St4AoYnEIYU4QK1QMuWIuxRq0ayqMBghmEQQwiYSARXntW4Q3p8KzEwCC8/hBWdeiLQ9SgjxYwtbCoBTic4xhg8BCDP1M+mSZ9+/VRddDhWVHOvj371YAkQm1ZB6ysz7UfyEJ5CCvbu28vVQ/k/XD0xzL42SfV9fHvT5Thb7yUbgAKXpe9+typ3k+/LwbzUEcd0lVfsz4bbQhvAbyX/TtrrO+EOlnPgfX9UQa8AfBc5NP1xYx/az5rPTCoZ20n3IcBuldGvmzkS/u52NeFEJI3cfQ3HmFR4cEIcRCiIAbaNqzdKb5FfKRTl/STIlDG3ZvWyp9miFF7Pt+5U+2faep4QgQGAX9p29lhX4Nn/7Nht9SuW8Up70fUBTgqa9vWA2rfstU1WyIjPNH3ZUZkUpIM3bBBjp47JxUNO2Zy+/ZqkNAdzq5ZI9FGWfBq8K9a1Uy9RuLx43Jy9mwp3aWLlOrUyUz1LJ62PQgpCGRmRxJyI+Ooj4UoiXWwtZ0BW+Tv9bulXIWSDvvtzPr7rGyHrOwWCJV/hYXJuA62yDYQKhGS3VU7xr4eECn37j4mbW9qmG7SlTN2Bzwgx+3YIdsswl/jkiXlnZYtnYrGsCcmRmYcOCBj27SR9WfOyJ7YWHnOIjS+vnmzdCxfXno7sCWshP/6q1xJSJBKDzxgpmQM7A+foCAp36uXmeIZcsLuyGnbjxBCyPUBopy3j68EBLo/6Tor2yErMhvzcJXMbCBnSYhLkJRLl6RENpfUuZGA7XE52Tahy8smKgIHe3WYjeskz1OpdBnxLuQlh06dVCF8QekSJaSIT2F1nHL5suwLPa48L29kkTKvAuENIuU7r72bOrsd3oUQwhDaFF4KSINoh1CrAIM7mAGPdMyWh7iHQR4IaQgli5nmEO/sZ81jFjzSXMGVmf8aiG+16tZKDe+Ke/uZYWaxDXx6gAwf+t/U8iCa4h54iEK0RRret81Nrc0Snccd7wg8GzPzUSeIlBl5A9jns2LfTvg8Icxy8I2QgkdycooKjwoPgOW//yNBpYo7FCmJe5T185OfbrlFtvbpI4t69HBbpASlu3aVMl26yPHp0+XM4sUSt3WrXDh0SO3PLFokx7/6SsoYeXJKpCSEOAYhZB15bRJCsgZCXvuOjSU2+rwSLa8nXSpVkhNOeBpmBdbX9vUtLPHxiWaK86w5fVom7tol99aooTZfc1mcB2vVkjE7digPy6xoVLKkvNe6tbz/77/y1YEDclO5a0Lf7pgY2RcbKz2DbWGtMyMxNFT8jTqApFOnJHLFinRbvFE+CKhZU5LM9TAJIYSQ68Gl5JRsiZQFEbRHSvIl8yz/cCUlRU3UPjFrlhz58EM58NZbEjJlioQvWCBJJ21LuOUGpkelBuKiIw9JjWvX6VGZP0i+dEn2HT8uly6nSJVy5ZUgmWJ8QWPiz8vxM2fE39dXGteoqdazvJHJix6VJGOsXpSEEJLbeOJvfEGbXQjyY993MTxceVZi0PBiRIQUKVdO/KtUkVIdOoivZTAyJ6BHJSHXwOQxPfnu5RHDGFmCEDsc9bH2HpWadX/9a/y/VCpduPbM+ntPe1Tan9vjrEdlZvXKyu64f+VKea5RI2lVurTcaxyHJyQosXLlHXfIGqP///LAAfn51lvN3I5BNIeBa9eq8PNDGzSQi5cvS0DhwpKYkiJP/PWXPNe4sXRwwl7AoGCVRx+VgFq1JHTGDDU5yh54UdZ+7TW5cPiwnPzuO6n39tvmFc9Aj0pCCCHO4om/71nZDlnBMY/sk2DYY2Hz5snl8+eleMOGKpqUT2CgmkAVb9giGAcp1bmzlL3tNvHy9TXv8hwOPCr1Bhzts3Od5HV8fXykWe3aKtxrZGysbDWM8R1HDsvZuHNSyTDYm9Wuc8OLlCR/gfCoIcdCBWsYEULI9aCwr495RKzkx3YpUqGCVLznHqnx3HNSf/Rota/Qp0+Oi5SEkLTAg3LS9IlqnVSKlITkb84nJ8vCo0eVV2V2ORF6Ri5fvqI8K11laseO8uORI7IiLEwmtGsnrzZrJnNvuUV+DQ2Vbw4elElGWlZ8snu3DK5XT4V79S5USCbgfN06+b8//pBbjffbcfas/BwSYubOGN/SpeWi6cFZrmdPKdO9e7qtgjmQezEyUuUnhBBCCAmNj5cXN26UR1avlhFbtkjMxYvmlcxJPHFCjn/xhfiUKCG1hg2TSvffLyXbt1drZZc1bBGMfWAsJHbzZjk5c6aIGY0zp/Cyhfu8aob99PSe5CYpV66oNZkOxMTIJePYVSqULCWNa9SQ9o0aSYdGjaVprVpSvUJF8TKMbULyOvCg1CFbGTqVEHK9gSCH9QnINdAePr6c+EQIIYRcb7y9vSUgwM88yz02nzmjvB/6LF4szcqUkTuruzexFMIk1v1GKP0jh06p9b/9/Fyf5V+qSBGZ1KGD8oCcunev/BISIq9t2iQV/P3l+1tukeBiade8dMR6453uqHLNM/XN5s3llaZNZfbNN8stlStL1aJFpZkTomKRihXl4mmbN4efcV/Z7t3TbcXq2dYVvRgWpvIQQggh5MYGIuXTGzZIb8MW+dawPaoZtstn+/aZVzPmysWLcmr2bAmoUUOqDR4shQMdj6EHtW0rVQcOlITjx+Xs2rVmas5ghn6FEAVh0bN7hn7NOe7+7TcZ0LCh9KlVS52vOHFCxm3ZIqX9/KSI8aPjJJR0w0C+q2ZNdX2tYciONgzuhb17KyOcuA5DvxJCCHGWlOQUSTwXL5eSL6ljd/Dx85U7//rTPHMPhEHxFKjPpaRk88w1INxiCyhR1NjTDnEWhn4lhBDiLI5+XzoK/XrqZKTs3X1M2t7UUK1ZaSWzsGeeDv2aFc6Gfs2M3PjN/c727dIGomuVKvJXeLhsioyUZxs2lAXG+1YKCJBfQkPlkdq1pUUWYiVCzR//8kupPmRIplEbkiMiJGTqVKlm5CtSvryZ6hnycuhXTExetvgPddyyTYsCEwIc0aAw0frcufPqfOSYEWr5muu1lM3iX36XHVt2uN2+CNP++YQp8sywoWkmjl9Muigfj5kg2zZvN1OuvWtug7atXDVYet19h5niGbLbdpqM2jAz8D368rOv5JWRL3PCPsk1Mvr7vm3rATkZGmGeYXKUlzRvWTdHbIesQr/a1yW4ajlp2co26cce1AU4Kgvrev+9frckm+tP+vr6qDW/7e0okBu2hwbh5qOSkqRy0aJmis2RrduSJbK2d28zxTExGzdK5PLlUnP4cClsuT8jzq5cKdHr10udkSPNFM9gDf1aqOXH717NUG40DuAY6e71P16kUOkuoefPy0fbtsnh2Fi5o1o1eb55c/OKjY2GETvy77/l85tvluiLF2XOgQMyql07KeNnmxUZa6SN3bJFbg4OljaG8Xrf4sUyvGVL6W0uzk5ch0IlIYQQQnKT/CJUfrBzp9QPDJS7DZvVCsKwT/lkhiQmJqnzlm2ayYBBD6ljR/y+aIVUrFTe+CHbxExJS5LxI2zqpJnSrXsnNQgTcjRUbr61k3n1Go6ei3v+XrdZHnzkP6nlHD2cNhRfjzu7GT9kw+SO/+su1WtUNVNt9bqjd3fzjBBC8iaOfl/aC5UQKXdsOyh161dNtz4lyGyQjkKlY2KTk+Xdbdsk9MIF8fXykndatZI6JUqogcNTCQnSKChIRbzyd2LC+Nk1a9S62MH9+6s1ouxJPH5cTs6eLaW7dJFSndL3f9klLwqVen3i23v3SBWWIMpcNNq3XkPHg80ZAbFsyifTpG+/PlK9Zlqb5XoAYWvZouXy7odvp4pLq/5YLR06t5f/TZ+V60Il2gfPjYyIkl597nTr2ZkJlda2d1ZY27H1X9m0YZMMfm6QmeI6nigjKzzRdhpnhMq89l0mNyYZ/X2HOAi0IJiZ7ZFd28EZoRKgLrAfNqzdKVWqlXfZBoJQiUgOiOAAcRL21YnjZ4y/103TRXTIDdsDHD53ToasX68mRdUxfou/1KiRFPPxkT+N9tpw5oyMbNHCzOmYsB9+UPtKDzyg9llxKSpKDn/8sTQYN85M8QxWodIW1dPYHO5x6Chd73HoKF3vidv8evSoFDYa8SXjS/XrsWNKuLRyU4UKMrtnT6llGL0fbd0qr7dunSpSgqAiReSNNm1kyr//SpCvr8pLkZIQQgghhHiSxJQU+fX4celoenVcuGSbZapp0bqpTP7yA/lo0jtq4GXHtl3mFdfxM2zdl155OkMhE6D8r7+YLW+8M0w9F5u9OKrLwbU777pNBg55WB3/X5+eUr1mVdm356CZ0yaOhp++NguXEELyG9Fnz6kQqdgwUAivBkcDdMQ9MN4y4aabZN6tt8qcbt2USAkwPtOsVCkp7OXllEgJSnftKmW6dJHj06fLmcWLJW7rVrlw6JDan1m0SI5/9ZWUMfLkhEiZV1n/14Y0IiWAMOOqSJnXUDbRlh1pRErQ7babr5un6OmwcPEPCFBCG4S9nKRipQpStlwZox1izZT8TW62HSH5DUwqgu0RdjJSiYXXCwiKQaWKy/nz2V+ip1y5kmp/8Tq9z87oaBm+aZNMbt9eZhl2wf9VrSr74+JkY0SEfL5vnzxVv76ZM2MuHDuWGkY+MTRUDowaJfteey3ddmT8eLl6+bL4lCkjXhbtKSdQa1TCKzIn9sR9ziUnS+PSpaV7lSpKDce55vfjx2XGnj0SFh8vkYmJEmdcq1i0qPxmfMGmG+mfbN8u3xhfykDDYEYY2EOxsWrQCPf8ZBi5hBBCCCGEeIILKSlq5mPJIkVkZViY3LtypXklLX7Gj5r6DevI6bAz6hxeis8NflVtEBdxvuTXP2TGtO9k5vQ5EhsbJ6NeG6uuv/LCW8pLEiyct1hdcwRERXhNPvFUfwkKynh2fmY0aFRXeWqiLACR0q8AhJYjhNyYQJC8q2/n1K3XXR2z9ELMCAzwdb2lpdv3Yz1KZ70pMyO79cjrlOzYUWo884xaOwrelSdmzVL7q0Z/W/O559T1/Aa8S5zd7Dm476A0atLQPEsLvPImjvtUeZfZn0MIfH7QS/Kfnv1kQL+BcnD/IRV6dN3q9TJ86H9V+E8Abzvk0flQBtBlzf/+Z3VtzMixcub0mdQy9f0Az8N1XQ7KBPCY/HbGbHWPNT8IORqihLrMvAljomPSPQ/PQr10Pa3neGfUA8/Eu+zasVudw0vTvm6O2LNrrzRp3liq16yuPANRHtDlZlQO3lOn//bzIjM1cyDsAQiWAPVHnVEG3lkJucYzRo8Yo0L+6s8ms7bGZ6WvYY+8jspAW+r77Muzfk44xjs7+sztcaftcE2XjQ3vYOVc3Dl5Y9jI1M8aoA6/zPst3XcZeaz/L+AZulzdFtbPKbN3ISQnKF3G9rfubJTj33HEeXbHxMjLmzbJB23ayPH4ePnhyBFpEBgoB+PiVDj6T9u1k3L+/mbuTFAanmv6XaEc9kz0gvuj7RGe3xP3ucMw4mcfOCDD1q6Voj4+0siynkGcYbDiawSBEl8oxCO+Yuyx9uSes2fl1IULpqusbfDosnFN5TXOIXhSQiaEEEIIIdnh0LlzMuCvv+T+lSslwbA3ey5dKp/u2SMvN8k4bCsEQAiB2qtSe1pu37pL2ndqk+rdCA9ICI3vjntd5Rn64kAlQGaF9nysUNH9sHX6Xl3WqhXrVJ0JISSvg7WgSVry67rYRSpUkIr33CM1nntO6o8erfYV+vTJdO3KvAxC4Dm72ZNwIUGCSgaZZ86jPTHnL50rM+fOkLr166i1Azvd3FHGT/lIhQGFmPP1tG9kxvfTVb63xo1S4Ui1yLRz207xC/BX1yAqjhk1TnlAIj8mUGnhDCE4+w94SOXDtcULl6SWsXnjFnWPfdjRUyfD1DqJmbFg7i/pnpcVZ8IjpFSZUuqdq1Sros4P7T+k6oY1IVE3LWZZQX3h4QmhDeIp3hdiqiajctCGCF+r2xDPRl5H4LOEsAahbPbMOYZ9N0R5j+K9FsxdKNNmTVFlPDHkcZn73VwVPhXPur3Xbep9IGpm1taLFixW1+Ys/Fad79uzP10Z1jCpqD8Ev+atm6vysAGrYOjMZ+Bu2yHvpOkTU98FZeh3ASUCS0jHrh2UCApwDSJo11u7pPsuW0Ed586el/qZjBj9uloOAeXrtJwMg0tIXgXhW89Gxkn58qXMFPc5cuSU+BbxcbhGZU7z8c6dMqpFC7X0Cta/nn/8uHT47TeZc+SITO3QQaoUc65O/pUqycWwMNtx1apS7913VVhX+63W8OFSyNtbkqOi5HJiosqfU3iJXFX/2PbAc+fEPbAuJdY2mNy1q3SsWFE+7tRJtkdEqHUnwQN168qTjRop8bJC0aLK4xIC5a1Vqsgw44s6yLj2aP36EnLunBImawcFSbXixdU9A42NEjIhhBBCCHGXkPPnlUh5q/Hj5sO2bZUt+n6bNvLLbbepNCvbt+xUXpGjXh2buvYjhEl4TyL9v8+/Jft2H0gzMKPRXpfjx36uhEPt5ZiTwPNTh3+F5ybqhXNCCMnrQKhMiMt+OLOCAtrCh+JtviegaIDRF7seHrRycCX5eurMVO81R0AshCimvRohYsFO0SJT05ZNpfvtt6hjiIoQPpHX399PiVEAAtCxIyGpAtzABwfJ4QOHU+us77EH9TsVetI8c4yuGzbUy5l2KF+hnHTscs1zGef9Hu6njiGkAb2GtxV7D0+sj2kNYZpROfZtiGcjryPwWUJYg1h24UJCqlcl3gvegQ/1eUS1ITwgIcjZC6pZtfW9/e9VnyHET4iPqFtmoDy8s/6MQY9ePZQXr362M5+Bu20HtJej/bto4E2s62P/nIyAsAmB05oP31mAtS/t25WQ3MK7sLcUK+aEp5+HORkaocLfr1m13fh/sKLbERmSk1NUGSgrNvq8tG7bwLySu4TEx0ubMrY+qLy/v3zevr3M7tZNFnY3fmsXL67SnaFIcLCc37dPLsXEmCmZE71+veT0Wo+mRyUeYvWI9Mw5cZ0zCQnyyPLl8uSff8q8w4elqfHFe3rVKnlm9Wp5+59/zFwif58+LQ/+/rsSNfvXqycTtm9XC7QvCw2VBUePqjwfbN0qd9WsKfGXLkm/JUvk95BrM3oIIYQQQghxh2WnTkm7smXl4dq1pXHJkmp6YrWiRW0X7dBrVHa7rbPyTtTodSGxffjpO2rwxwq8LiFO4vroD9/IclAGIE9S0kW1ZQcd/nX/nkOqTHfDyBJCSG4SUKKoXL6ULNFhkQ5Dajqz+fj5qrIcXctq09y6YIFHNoD6OHpWVlt0WJSkXLok/iVy39OBeJaiRQNSPcpcAZ508ByDYGQN6ZoTQIjSnmrY7D33HAEvUXjoOZqodT1AOyE8KkQzLRbu3rk3y/plJbY6ArZVv/73yvLFy80UUR6Puv2wwQvQ0Vqd7rR1TuNu20GkRPvhPeAFCmHcHrxbmbJllKiLUL4QUrMCZUIIt4K2RJvC43TIo0MZ+pXkOidCz0jyxUvGd9FmZ+QmwVXLpYbAz84a3b6+haVrtxaqnFtua61C0V8PbqtcWb4xl/ZbcuKEPLR6tRT19lZrYrtCqXbtlKdk2I8/mikZk3D8uMT8/beU7tLFTMkZvFQ8Wgwv5MCeuM6e6GhpUbasLO3TRyISE+W5NWvknlq15Lvbb1drTWre2LBBnmvWTOoEBUm/OnXUGpSz9u0zr4osPHpUTl+4IM8bebCI+7vt28uYzZuVaEkIIYSQnCUlOUXORcVla7AwJvysw/TrtWHiVPu5c93aHl2+XN4z7JDDcXljMIa4D5YT2G/YpFiaYGtUlLy+ZYu0Kl06y3Uw7ujdXe0hQCK8KkTLzDwksZalDsMK0dCZgTwIilgHc+aXc1LLhlck1rV0Bf3cJb/9IS1aOQ5lSwgheQ2EOS1eJkhKVSrrMKSmM1vJCsbfcwfpzm5/9+vn0c3d+pSqVEZKlAnMt6FfyTUgzMybPS+NZySOsUHsg+ed9syDoInwolYQ4hKedo7ETuV1Oe2bVBsDYibEQ+315gzaUw2hZl1Be29aPdywxzqLmXm8QXCyird496OHj6ljd8H7ox2tAiC2xk0bZvle8B7UoUwB8mcU+tVKg0b11TP157jr3z1ZisnutnVGoDzUYcWya+urQzyt26CuQ5HUEdlpOyUomuF/M/scsfbl2lXrJDEhIXVNz8zAZ2L9XlvB927iFxNUnZ2xrQnxBIcOnpCD+0OlXoNq103cK0gMrl9fVoSFSauFC2XKvn0yvVMnp8O9WvEuXlyCH35YiZChX30llyy6k5WYf/6REzNnqvCw5Xr2NFNzBq9Ux0e1N/7jcG87TJ+u97ZDh+nEJeBRiXCugb6+8vnNN8vyPn3k0QYNpJSfn0QnJam1KMGq//xHeUsCX29vGdaypcw9dEiuXLmi0r7bv1+eadpU/AvbDPPOlSrJuvvuU6G5CCGEEJKzJJ6Ll8JGn5udwcJLScmqLEfXnNk0jq65uoEdkZHyZ9++bm3TunWTGoYh/OOBA6oskv8IN2zUoevXqxmbe40fMTvOnpUvDHvTz7BDsUaGM/S9r5cs+W2F8ljEbHqEfUVo14kfTlXCItLn/G+ezJw+R61ZiXUpcR2ipjMelQCCKMRKXfaEcVPk5u6d1DUdhtb6TEfo8K+AYV8JIYSQ64cWViC8aI81eLDBYxK2AUJc6lCgCJGJ8KJAh9TEhrX5EN4T4hNEKOSHRxnKQGhWhN1Evndee1cGP/uk0zYHQJnPDBuq1mnUzxszcqxT4TUhoiJEqQ55Ck+3Vu1aZSmSafEW92BNzQoVy5tX3COjkKIQvNB2yeYyVI5AG+Je/Q7RUdEZhn61gnfs1edO9blCqBz49IDUzxGbXicSojG8E+EVCzHPnba2lmEVQx19dqDX3XeovTNkp+2c/RxRf6x1ijL1dwN763fZiv33Gm0UER4hzw96SZ0jHW3vyvecEFfR4VaxHTl0Sjp1aeZ2yFWSlrLGb9WfbrlFtvbpI4t69FDjLO4SULOmVHvqKSVSHp04UXlXwnMyfu9eiVi2TI5NnizhCxZIUOvWUvXJJyWnQ78WavnROznm+vjHSyPMI+IsXxtfhDijI3vJbsAnMSVFbvn5Z1l5zz2p4qMVrF95xy+/mGc2Zt9+u9QMZMfjKWJORkjJYM8tXg/vFD34SwghpGABT0qIlNkB/QRwt6/I7v1WUNbdm9Yq0TE7PLVqlXxrGNPEOTxte2SH25culQF16sgDtWrJq5s3S/ty5aRPtesbaosQQgghniMn7A6OexCSPeD5CM9biKoUF0leAmHWEcEgO2R3nAGh4n9p29ljYx4gu2V5Yiwot7mSkiIx69dLYkiIXDxzRlLi46VIxYriV6GCBLVpI37BNu/vnAC2x+XkeHVsC14LMTSjDThK1xtwlI6NuMyly5fFx0FMYR1n+HIGIXXPJSerGe06REqFgAA5zzCvhBBCyHUBoV9JerC2dn7jYni4mkV4bNIkOTBqlNqHL1woyZGRZo4bg2+6dFEi5eFz52St0SatzAX8CSGEEEIIITkDQsg68tok5HpT2NdHEuLShtu+0UF7+Bjtkt/wKlxYSnftKsGPPSa1XnlF6r37rlR/+mmp0LdvjoqU9hRq8dHbV22q4lXjv4Vs60t66HzFS28ae+IKU3fuVC04tGnaRZQvXbkiXebNkz+ML4ij8K0n4uPlkWXL5Nf/+z8ldN63ZIm836GDNOUgksegRyUhhBBn8cTf+OzO6PPUjECAsjzhUYkZj5hQlZuEGjbShN275WxSklQtVkxebtJEShZxbt2Z6HXrJOL338WvUiUpWq+e+Bv7xLAwid+/XwmY5e+8U0oa9lZOkZc8KjVPrl0rXSpUkEfr1DFTCCGEEFIQoEclIYQQZ8HkbCx5c8nYpyS75yzl4+crd/71p3nmHvCo9BSoj16Cx1Ug3GILKFGUa2S7gNWjkqFf8xjT9+yRpJQUea5ZMzPFRtLly9Jt/vwMhcq45GR5bf16OX7unPK+LB8QIG+3ayeV3VhMlTiGQiUhhBBn8cTf+OwKjdm93wrKyo9CJUTKpzdskJcaNZLulSvLl/v3y5mkJBnZvLmZI2MgUkatWSOVYHs1bGimXuP8rl1y+tdfpezNN0vJjh3NVM+SF4VKQgghhBRMKFQSQgghJDexCpVe8IC89g/8IK3/ZO+cuE4RLy85n5xeub9qhnyFr6ojAn19ZWq3bvJC8+byRKNGMv3WWylS3iBg4XAsjq0X/7ZfSDs/g3fR76UXSUd8fhxjn5vgeVh8fMfWf80U18GC8HpReCu6bP2u9ou85xaoxxvDRnr82fo76ujdXSWjNswMfI888WxCsktcbLwsXbwxdVF5bOv+cv9vyratB9TmDklJybLyjy2p9Vj863o5ddK9UKaf79ypBEi94TwvcPHyZfEuVEgW9+ihRErwRN26svzkSXWcGckREcqTMviBBxyKlKB4kyYSfP/9csbIl3z2rJlKCCGEEEIIIYQQQlzBC+Far/0DIcz6T/bOietULFpUfjt2TNacOmWm2Hjz77+lhK+v+Hp7mymOub1aNelTs6Z5Rgo6EJSGPDpUevW5U+Yvnau2rrd2cUtowj0Tx32qRKXrjRbuKlcNTn2v/gMeMuoYYubIffDsGrWqy6o/VudIG5WvUE5mfD9dvesLrz4vs2fOyfQ5uIbPKzuion0ZWPPg/QmjpXrNaurcU5wOC5eAogGyY8uOXBGYISZbBfvBzw2SXnffYZ4Rcn3x9S0sXbu1kLv6dlYbgGAI4TC38fb2klZt6qt6NG9ZV/buPqbEVHe4p1Yt5W25sFcv+TcqSpaEXL+/1wDrKPZavlxe37JFRu/YIfHmut1rwsOlhylaZkb0xo1SokkTCTDeKzMCateWYg0aSIyRnxBCCCGEEEIIIYS4jhc89VI3/OPBc+I6t1WtKl0rV5bIxETlCbA+LEyl43xU27Zq/UlCNMsXL1eiVvNW10IF12tYz+NCU26DxcJv790jjbiEd8K7XS927dgtd97VUx1DeMtJqtesrvaJiUlqn9/Zs2uvdLvtZrUA/PUUmwnJi3Tq0kx8i/jIidAzZsr1oXSZQCWixscnminuUdzXV5qVKSPHzp0zU3KfndHRMnzTJpncvr3M6tpV/s+wrfbHxcnGiAj5fN8+eap+fTNnxiSGhop/jRrqOOnUKYlcsSLdFn/A5s0aULOmJBn5CSGEEEIIIYQQQojreCnHR3NTXpD41+5cb65eJ+6BQb6ES5dkf0yMTPrXFhIuISVFihnppGCB9Rqc3eyBZ1pkRFSqqGUPPMqsYUqt5wiDqcOMIh0ede+89q6sW71eHurzSGo+XNP5dOhVgPvnf/9zashZnOMendf6XGu6ffjWb2fMThfmFNcP7jsojZo4DrWn2b5le7rnYW/1pLOeo454Hjw19TvDmxDvgTIyC7eK+iYmJKi2rtugrhLeNPZtYW0n7RmKdOyjo6JVelZAzIOoBw9HYP0c8DyU//GYCerzGj70v6nvmFlbwxNUX0M+R2XovNjbl2dtH1faDs85FXpStV3bDm1l04ZN5pXMy8no2Rpct29rhK1dtmi5jB4xRpYt/iP1Prwb8gPkx326bKRbP6fM3oWQnKJ8hVJyJty5vw8kc3YbttPLmzbJB23ayPH4ePnhyBFpEBgoB+Pi5J3t2+XTdu2knL+/mTtjkiMjpUiZMuo4YulSiVqxIt0WvmCBul6kbFlJOnN9hWZCCCGEEEIIIYSQ/IqX2BaWVJvyglT7tOfuXifu4V+4sApRdsVoyMtXrqi0+ORkCTDSScECi8o7u9kTGxOrwmn6+/uZKc4BUQYhOHWYUYTFhLfiW+NGSaebO8qchd8qD00tfunQq81bN5f/TZ+l0sCiBYtVOFaUA3EIAhTyjRwzQhYvXKIEIYhAOl2XsWLZSnX/mfAIKVWmlMycO0M9XwMvwoQLCRJUMshMSQ/uPbT/ULrnZcXmjVvk3Q/fVu8Mdm7bKX4B/qqce/vfqzxUHQEPT4ShLeJXRAmoEFKtz9NtgbYD+/bsV9c/nzBFeYaifDwXz88IvNPABwcpsQxtpuuIzwECH8pA+Xg2PDpfHjFMfV7jp3yk8mbV1vbtBezLsILyvp72Ter3BN+PLz/7KlXEdLbt0BYAoivESojrugyQUTn4DiING7yG7ctv0Ki++v5r71aIu9VrVFXtjXe8vddt6b5bAN9htI0uG8/RHrw4d3QPITcC8Oi8fPmK8qzMDmEXLsjG8HBpV6GCmZK7fLxzp4xq0ULqBwZKi9KlZf7x49Lht99kzpEjMrVDB6ni5Prdvsa9F6Oi1HG5nj2lTPfu6bYKffuq6xcjI1V+QgghhBBCCCGEEOI6tjii2vvRujc25RkJ3LxO3KNo4cJywVxLSXPeOC/q42OeEQLhJ0gJeq6GB9XCJkS0jMQ9nd7v4X5qDzp26ZBGZIKoBEEH5WHtxh69eqh01AsCEjh1Mkx5tmnvta+nzlTedQBrMqJMe1Ae7ocQmxG4V9fNlTCpEKO0lyJo2rKpdL/9FnUMAfKC0Z72bYJzq4dnxUq2wXdr+FfdFhAyIYLhvVEfeEXq8vFcPD8j9BqVEA1DjoWqdsaz0ebwEET7wdsVHpCO2iartna1vVDeE0MeT20vvB+EQB261Zm2AxBPIbQClGUf/jWjcrBpz0e8P9rBWj7a2urdan1ORqBNUY79965ycCXVXtrrkpDrQUBR1yadeAIIk1s375dfF6yVI4dOqfUq/fzci97w85EjcuuCBfLI8uXyYN260rpcOfNK7hISHy9tTE/I8v7+8nn79jK7WzdZ2L27VC9eXKU7Q5GKFeXiaVs0A7/KlaWscb/9VqyeLRz5xbAwlYcQQgghhBBCCLkRSElOkXNRcRIdFuUwMqAzW0z4WWk/d262NkfluruhPo7SndnQDuejYlW7EPfwwrqStn/T7uEWaXOQTJvuynXiHhAkL6Rc+1JjrUp4V1KoJFa04Ojqmn8QeEaMfl15AA55dGiq52RO8cTTA1K917DZe+7Zg/oVLRqQJrzq9QSCJLz+EB7VKhZmVT+IiRDdXAWCYMeuHZSXH4BoC/HS2obWNUmtuNrWOQ2Ewd0796YKrdggpkJUzAwIkghL26vPneo98P5a/LYCwRFi7JnTtpCL8LLMjIy8kLX3JurF0K8kt0lKSpYTx89I8eLpv+M5jbe3lxIn7+rbWXr2ukkCg5zzNnTEPbVqyZ99+6rtzuqOQ5LnBrdVrizfHDqkjpecOCEPrV4tRb29pbCLa3yX7txZzu3cKckREWaKY3D9/O7dUqpjRzOFEEIIIYQQQggp2CSei5fCPj5SqlIZh5EBndkuJSWrsvRYgqubxlHZrm4A9XF0zZkN7eDt4ysJ5y6osojreKl1JQ3s99olMrvXiesoodLiUYn1KUFxCpXEAgQ9CDmffjApjbCCtQhxjlClWhDSgpEVCGITv5iQLhQnQNlg7ndz1R5AOLOum+gM8FRDWFj78rMC3pnzZs9L4+GG46w83uDNqb0RQVaCmDNAkITHpFUAhHC2fs2GTN8LnpfweNWhT5EXbeEMEOBQPkRSiLYZhVW14m5bZ4TyMpz2TWp5+E6hbbVHpjNARG/ctGGatoPXKMrJTAxMSkpSIq8O/4vPAG1pD76L/gEBSjjWoXkzQ38mOiSuPRB28VnnFZGcFHwgUm5Yu1N8i/hInbpVzFSSHQbXry8rwsKk1cKFMmXfPpneqZPT4V6tFKlQQUp37SrHZ8yQxNBQMzUticePy/GvvpIyt94qRcqXN1MJIYQQQgghhJCCzaXkSxIQmPsTrvMyaI8Uo12Ie9g8KpUfpM0D0tPnxHWK+fgocVJJvYUKqfUq/by9xSs11i4hNuAJhrUD33nt3VSPtYSERJtXXpcOSpxE2qhX3lbhPwGEp+cHvaTSsSYixE4IPlrEgccgBMHHBj2qRExdLta1RJoroH4Id6rXXlTlOBFeU4uoEMr0fRAdM/Ik1OjwpPp52QWefdawrxq0FQTEzLxZIZrBaxVCMuqCz6DNTa3Nq5mDzwNelbNnzpEHHrk/zeeAzw6fIcpH6FN4esIr1p22ti/Din15+I4NfvZJVTdnwWdmH44V9+MzykwMDAyyvb/2YsVn4MijEjRp3ljWrFybJpwrxFR89+29I/G+zwwbqgRdaxst/uX3a+fG91yHoiUkJ0hOTpE1q7arcKvLf/9HgkoVl05dMv/bRpynrJ+f/HTLLbK1Tx9Z1KOH1HAh3Ks9ECrLdOkix6dPlzOLF0vc1q1y4dAhtT+zaJFNpDTylOrUybyDEEIIIYQQQggp+DDEqWPyo1B5JSVFzq5ZIydmzZIjH34oB956S0KmTJHwBQsk6aRtWbHcoFCLD9/OMUVxxbA3zSPiCutPn5bpu3fLi82by3ubN8t77dvLf9euld/uusvMQa4HMScjpGSw59bcQvxquIYTQtwHQiME0esd5pYQezzxNx5lAHfLye79VlDW3ZvWpgmv4g5Yx/LvftmfSJKbXAwPl+gNGyTp1Cm5GBEhRcqVE/8qVaRUhw7im8NrcXra9iCEEEIIyYicsDs47kEIIQUTT415ZGecAeMLv7Tt7LExD+CJd8pP/V5CSIiEzZsnl8+fl+ING4p/1ariExioIkvFHzqkxkFKde4sZW+7Tbx8fc27PAdsj8vJ8erY66paazJnNuIeRQsXThP6FR6VAQz7SgghaYDH6+KFS9J5bRKSFyjsy37bEXWCbCGd8xMIA1vxnnukxnPPSf3Ro9W+Qp8+OS5SEkIIIYQQQgghhGRGaHy8vLhxozyyerWM2LJFYi5eNK9kTuKJE3L8iy/Ep0QJqTVsmFS6/34p2b69FGvYUMr27KnGPjAWErt5s5ycOVMkh/U+L8QXRURR24b/eO6cuIf9GpU4RhohhBAb8KREmOLmrZtnGRKYkOsBhMqEuPRrq97ILDhyROqWLGmeEUIIIYQQ4hxYqkQv1zFm5Fg1aTW/g9+0+p30Ei+eAsub2C/vcr3AZ4XPDHXKLljaZeK4T13+/PNSexBS0Nm29YBa6kZvi39dL6dORppXXWNJSIi8tmGDeeY69nXBuTvExcbL0sUbU8vBMdLyAhApnzbaqHeVKvLtzTdLtWLF5LN9+8yrGXPl4kU5NXu2BNSoIdUGD5bCgY6X+gpq21aqDhwoCcePy9m1a83UnKFQ8w/eyjEp9M/hI80j4gpJly/LwiNHpEfVqrI2LExalSsn+6Kj5TbjnFw/GPqVEEKIs2C9hsRz8WqBeXfXbvDx85VLScnm2fXnrWP7ZUekez8wagcFST1je6BePamdgQFM0sPQr4QQQgjJLfJi6FeId6NeeVtu791Det19h0qDWHUxKUnqNaynzp0F4taUT6ZJ3359pHrNambq9QHv8OVnX8krI1+WoJKBbr+TBvcvmLtQhr44RIr4FTFTcx5n2lTXLeFCgjwzbKh6X3e5Xu9JCElPRn/ftRjYspXt7xlEyh3bDkrd+lWlTt0qKk2DMjIL/Qqh8q+wMBnXoYOZkpasQr9a65KUlCwb1u6UKtXKp6sHQF2Ao7IgSm7dvF9atakvgUHF5NDBE3Li+Bnp0Lmp+PmlDYeam+P9Fy9fliij76hctKiZIpJy5Yp0W7JE1vbubaY4JmbjRolcvlxqDh8uhS33Z8TZlSslev16qTPSs3qfNfSrEirh/QjPTU/vKVSSggSFSkIIIYTkJhQqCSGEEJJb5EWhUnvhaZEyO+QloRLelJs2bJLBzw0yU7JHXhYq8RlWDq6k3hfLtmQnIhKFSkLyDhn9fbcXKgHEysMHT0i7Do3TCHsoI7eESuCobhrUBTgqy16otD+3klvj/YfPnZMh69dLpYAAqRMYKC81aiTFfHzkT6O9Npw5IyNbtDBzOibshx/UvtIDD6h9VlyKipLDH38sDcaNM1M8g1Wo9BLBepI49PyeEEIIIYQQQgghhBBCXOXgvoPSqElD8ywtEK2sYUCt5/DERDhVhFUd0G+gHNx/SD4eM0HWrV4vw4f+NzUMqDX8KvKhDKDLmv/9z+oaQpeeOX0mtUxrGFE8D9d1OSgTQKD7dsZsdY992NHqNavL7p17HYZDzaw81Edfwx55Udd3XntXvRuWR0F+5NVl49mr/lidWnd9HcfWdwbW9tDloy1xjDL0NeTDNUdtagV5ToWeVO8LkRJipca+ja11sX5+2OzbKS42Tt4YNjJN3fF85HP0Dtb2cHSdEJKzlC5j86Q+G+W5ENc3Mjujo2X4pk0yuX17mdW1q/xf1aqyPy5ONkZEyOf79slT9eubOTPmwrFj4le5sjpODA2VA6NGyb7XXku3HRk/Xq5eviw+ZcqIl5+fyp9TeAkWlVTk1J4QQgghhBBCCCGEEHKjAe8SZzd7EC40qGSQeeY86//aoMLFzl86V2bOnSF169eRl0cMk043d5TxUz5SnowQrL6e9o3M+H66yvfWuFEqHKteK3Lntp3iF+CvrpUtV0bGjBon7374tsofcixUiWQQueBR2H/AQyofri1euCS1jM0bt6h77D0nEf70o8njZMeWHUowQ11AVuUtWrBYXZuz8Ft1vm/PfuXJiLrj3ZDuyGNxwdxfVD3w7p9+MEmlofx7+98ryxcvV+eoA4REpGNr3rq5rFi2Ul07Ex4hh/YfUukjx4xQdQL2bWoP6gfwvhArIyOiUt8FWNvYWhfknzR9okpHG6CdrPcFBgVKx64dZM+uveoc11B263atlKCK+uDeEaNfT+N5ifbN7DohpOACL8izkXFSvnwpM8V9jhw5Jb5FfNJ5U+YGu2Ni5OVNm+SDNm3keHy8/HDkiDQIDJSDcXHyzvbt8mm7dlLO39/MnQlX4WzomqNhIYRRzUG8bO6Pli3NOXbWc2Nz9TohhBBCCCEk34LBH8xq14No+QWsEfv7r0tlUP+n1CAg9vCocJVNf2+WWV99Z55dP+Ap4MhbwRNgsBWeCfisL126JN98+T/ZuX2XeZUQQghxD4S/c2WzJ6BogNE3xZpnzoNQo19PnZmp7XLqZJg8MeTx1DUTIfhVr1HV6BND1HnTlk2l++23qOPKVYOV8Im8/v5+SrgEiYlJcuxIiPIohK0x8MFBcvjA4dQ663scAYEMQhmEOAimqGtW5UHMQz1xL4REvIMz6PeE6Fu7Xm3p2MUWRhHtpEFZyxb/oZ6LDe0Hb0hQvkI56fdwP3UMwRGgrlmhw70CPB/tptsXWNsYnrMXLiSkejhqr0/7NtAgPzxukR9lomzUs6jxnZkw9hNl09iDdsvsOiEk5/Au7C3FijkhoHmYk6ER8uuCtbJm1Xbj71dF4+9eWfOKayQnp6gyUFZs9Hlp3baBeSV3+XjnThnVooXUDwyUFqVLy/zjx6XDb7/JnCNHZGqHDlKlmHPiqX+lSnIxzNaH+FetKvXefVeFdbXfag0fLoW8vSU5KkouJyaq/DmFl1pQUnk/mluac+ys58bm6nVCCCGEEEIIyUUup1yWb7+eLUt+XSovvPK8GgQc9OyTbv1CwQz9pBz+UZaXuHL5ipw6ESZXrlwxUwghhJDrA0Ql7TXnCvAqhMcchDL78KaeBuIY7Aw8Dxs8OF1ZAxMCHoREHRY1u+VlhyeeHpD6XGzZWUMTQiDC244eMSZV/IQQag3/mhEQKSGSog7wEoWgaQ/apEzZMnI6LFx27dgtPXr1UOmoM7xHR73ytsPQrlldJ4R4nhOhZyT54iUpYlmfMrcIrlpO7urbWW116lYxU13H17ewdO3WQpVzy22t06y1mZuExMdLmzK2yTLl/f3l8/btZXa3brKwe3epXry4SneGIsHBcn7fPrkUE2OmZE70+vWm7pdzeCkXT2PLkX0eQs/EsW7ZmRWOe1GGjnFuBQYQDKGcmvGcFfpdHRlj+pq7767f25l3y6yNCCGEEEJIzvPLT7/IoQOHzbNrwFRH6KtdLnrNYTAHgzpfTflaBj44WB75z+OyddM2dQ3i4NJFy+RxwwaFDQivPNiiLz/zqowfM1FeHDxMDVqFhpyQ/z77qtx35wPy3pvvS0x0jCQmJMpH742Xfr0fVPevXrFGlYk1iLD+EdJfGjJczsWdU8/5ac58eejuR1TelctXpfvtgZn1W//ZKi+99oI0btZIDQK2bd9G6tSvo2xU68CUXtMIZWz46+9UD8xli5ardHgUYGANXqWof/jpM/L2a6NV/ZEX9+Be/a5TP/lC1Rfvs3fXPnnmiefTtBPyos6oO94B74J3ctRWWWFtczwTbYU2U88d8JycPmULo7f73z3y+osjVPshXBvqg/xfTJqeZoDu4kXbelPbNm9XA4vTPv1C1ee7r2er6/BS/Wj0ePnTDAVHCCGE5CQQn+bNnpdmDAvH2OAdiMlEEKoABE2EirUCUQpeiI7ETuV1Oe2b1P4W/TBCumqPQWeAdyVAqFlX0O+g0Z6R7pbnCdAesH2csT+cAbZY46YN0wifEGB12NzMgEgJL1aAz/fo4WPq2J4mzRvL2lXrDDsyQSpWqmCmXgutC49c/f2wktV1QojnOHTwhBzcHyr1GlS7buJeQeK2ypXlm0O2KEFLTpyQh1avlqLe3lLYy0ulOUupdu2Up2TYjz+aKRmTcPy4xPz9t5Tu0sVMyRm8lA5q/MfmCFnINsvYU+d5EMRS1x2ko7jt+R109jDibu91W47OutIGQ3bAwE9Oz2wjhBBCCLmRQUisubN+lH2795kpNpHyt/m/yvpV69wenMH6FFP/95k89fwgNagFsWvLpq0y//sFMuLd12Te7z/K44MfU3khnHW8uYNM/GK8FCniKz9+a5uhP3fx99KidXMlnPn6+srTLzwlcxd9L6+99YqsXLZK4s/Hy8Z1/4h/gL/8+NscmThtvJQILKGeExsdK//76Wv5+PMP5a+V6yTc7j0OHzwiFSpVkEqV04eRy4jz587LEsM+fdV4Pn4rIFxbr7vvUN4FsK2xVhLqD/GuZZvm8uOiOcpLc+YX38jRQ0dtZZw/L23at5Yvv50mZ05HyPwffpYPPn1fBj0zUJYv+UMJgci79Z9t8vnXk2TG918adT0sB4zPCVjbCoNoWYG2+GPJCvlw0liZ+cNXSkicPfN7qVq9ipQtXzbVzt6xdYc0atpQtV/nbp1k1ryZ8vX3043P/7QcMesOihQpotabatmmhfrdNMT4TDp162h8jw6pwd+oyCi1NWx8fUIdEUIIubHAmNbELyYoQRGTiLDBIw/jeegnsU6hDpMKmwfCE9CT9LFhfUOEF0XYz7oN6qr8mKSEMtDXI7Qo8r3z2rsy2OjXnel/NSjzmWFDlS2kn+eMl16DRvWV/WOt42ODHnW7PIh06Kcf6vNIGgHUFezbQ9Uri7Ls29SKNeyrBm2L8LpZeclqgRp1wLqhFSqWN6+kBaIy1gHFc1AXtBPaC/ehLVA367hoVtcJIZ5Bh1vFduTQKenUpZnbIVdJWgbXry8rwsKk1cKFMmXfPpneqZPT4V6teBcvLsEPP6xEyNCvjN+RsY7DrMf884+cmDlThYct17OnmZozFGo2blTq9GNoizix32tcvb7y5VHGf/MGejY0fnB7QqBEZ41Zxhi4wACGFQwIwMBp3/kmNQiTm+h6YTDF0bM93Q6ZkVkbwTjAbG3Emcei3/nBMIg5GSElg8uZZ9kHC8U7WoOBEEIIIQR4wvY4Ex4h306fJckXL8p/HrxX6jasJwt/XCB7du6RylUqyyNPPiKFfQqbuR2DmfUIj4WwZBhYgw3Xq8+dypaE3YsBpFdGvixzv5urwoU+9fxgJWQC63UMTuF87NsfiK+Pj/GjwZanfqN68phRjzV//qU8DaOjoiUwKFDe/uAtOXXylEx4/xO5tectcuddd6gyMBC2eeNW8TO9DgBEzoZNrolnsHkx6AfRDQNXVmCjYnBQX0N5mITX447uMnn853I26qz063+fNG3RRL0HysLMftjWqP/49yfK8DdeUvYrBgXxPrf2uEWq16qe5l11ubCDre0AL4n53/8sRYsVNWskcs/9faRGrRpp7rdHDwBabXz7tL/XbpSFP/2ibP0/fv9ToiKi5MHHH5BPP5gkDzzST2rWqSl7d+1VXpwI7wphFcIwvFL0s+HNYf2MUcbHxjsPMT5XeGhuN9oVArW3t7d6JiGEkIKBp8c8CMlpYKN+PmGKEncd2U6EkJzDE+PaKOPuTWvlz759zRTXuHXBAvmlbWePjK+jLsAT75SfxvsTQkLk9Lx5kmL8LizesKESJH0CAyXhxAm5cPCgJJ06JaU6dZKyPXqIl6/nPWJhe1xOjlfHyqMSYwRqmCCDvdvX8wEYNIBX33NPvqj2mFWjwzoB/PhHmt4wUGFl3ap1qdes99ljLUfns382ZvVEhEeo6zqvHnywYp0BhE17JWphEFjDU2WELkfXQZeHcgD2Ok2n6zTdDvodrPnsn2ttIzzvXOy51JBS586dVzOv1GCSg+cRQgghhBD3wTpHjw5+TIr4+cm8OfPku6++VSIlRDVnREpX8fLCEviZ/xIoW66sjJkwWiZ/9Ynannnpadmycavygnx/4ntqEluAKeI1atJQxox/V87HnZc3hr0pYWZotHsfvCf1fmxWkRJUrRYsoSGhyvvPWXx8feS54c8oQXTG1Jky55sf0oWUtQfvC29QV4EHiLX+3W672bySPXyLXKsLvFXhMXlg7wFVz0rBlZTn6ff/+1F5eH4241Np0qyxmTtjSpctLbVq15Qjh46o8LWt2rWkSEkIIYSQ6w4mf5UtV4YiJSHXgcLGbyeSnvzWLgHVq0uNF1+UMrfcIleSkiR67Vo59cMPknD0qPgHB0uNZ5+V8r1754hIaY/XVcF6kvCA9Pw+LwIhDyKYFvc0CCMwbdYU5f136sSp1HjwmJ2M0E9YvBkhkOzjtRcrXkxdw6xl3IeZ5PZAbMQC0ojFPn7KR3I+7lyafBjMQSgLzOqe/vkMdR358FxHXpH/mz5LeSIiD55du15t5cGJmdCoB9DhqZztrDErHOWVKFFczTA/uP+QmnmNd8YzHIXKhdA5e+YcKR5YIvXdcL89NWpVV/ejbSFOHj1yLDWkFPLjPgxCZfU8QgghhBDiOuXKl5UBQwZIUcNuPX7suNSuW0sefPwhj4uUWP8RayOeOH7CTElPqdIl5XJKirIJrSLghYQECQwqIT4+PsrjLyH+gnnFsNMrVZBHBvZXYc3g7VjLqP/f6zZK9NmMF/6vW7+u1KxdU6Z8Mk3Z/LDfL126pK4VLRpg3Buttogzkcru1UCshIj48BMPSejxUElOTlbpCQmJaj3IUmVKqft3bt+pvEd37tilyqjboI7K5wzVqldV75hZOzkL2hxhYzHZ8YLRZssX/yFNWzRV3ppYawq/VWDbN23ZVIXQvXgxWX3uRYsVk7BTYUbbhJglpSc+3jazFb9VEClmBTw0I89KvQZ1VTohhBBCyPUAdh2cJHTIXEJI7gNBLiEu7brANzpoDx9fz/7Gzg28CheW0l27SvBjj0mtV16Reu++K9Wffloq9O0rfsHZX/7PWbzg+2ib8+z5fV4EQh5EMPv1GzEDB6Gf8IMeILyTBkIjYpdjQAUiYmzMtZi9zVs3V/chLjrCZ2Ehbz2gAdB5QqSEiIk47/AehBehNR8Wl4agiHJQD6uXoT26PIiTGKzBPagD7rHWyxUgNELkxIZjhAjz8/NTx3jnIY8OTSPqarCmEQRTXX/UB/Wyx349S71IuBX97MyeRxxj72HryAs3vwFvWkfvgTR7b96sPIc19h671vZCWW8MG+lUOa6AcieO+1R9RlYyej8NrnnaoxjlOdtWmYH78X1ztRzkRxvz/21CCLk+QGAb8NTj0v2O7tLv0fvF29u1xfadoUu3ztLx5o7y6vNvSL/eD8p3M+eYV66BNRIfHfSICj167x33yyP/eVyJm81aNJWd23bJY/c9IaHHT4hfgL/Kj/Cl9935gDz50FPKTsdaQp2MZ1SpVkWGPDZUXfv0w8lq7UcrsJGHvDBYhVN946U3lR3+1CND1bMgYDZr2UxeeGqYTP1kmgozC2BPv/zMK8o+mDPze+lz391qzcamzRvLvj375eVnXxHMyBz60tOydtU69eyvp34jg58dqLwVnQXhc2/u3lW1E541YvhI9WxnQNQUqw2DNr+p003y4lPDZcADT0rJUkEqjCzERYiuLVu3UIJo85ZN1f2w18uVL2e0xdMyb87PUrpMaZVuBW2HdTYnffSZ8iwF+N0EYbZm7Rqp7UUIIYQQcj3AGCScM0aMfl3ZLYSQ3CegRFG5fClZosOiVLhTdzYfP5uXHkK4urNpHJXt6gZQH0fXnNnQDimXLol/CdfXiyQ2CjUbO/Kq0hQxodnD+5X/fcs4yBtA3HC0NiMGza3rSWIwX6/xiMWbcQ0C2rsfvq28ILHuC8JRQRS0rr+IQXis3YPwWvf1v1fGjhqnyuz3cL/UdPs1cuyfrdF1APAwtN5nfY5Ot74b0PV35I1pzavXGIIwifcDKBvgHB0/BkAwIALwrhgg0u8NL0hr/SHGWMvDDG1rG+ln4xwLmSOv/RqV9s+zX9vyepIX16jU36EXXn0+9XuN8F4I7+bqup8oa8HchTL0xSHX3dDD/wNYeN3Rd1iD7woWTHfV8xbfU3hX9O3Xx+U2cpWMnpVV3d19t8z4dsZsFf4OA7zZ+f8Kf4O4BgQhWZOSnCIJ5y4Y+2R17A4wki8lXZv85A5Y78FTLOlyq9v1wWxLzCyE0V44H84wvF5wrSiSHS4lX5JZM75Ta36+aNiKEC7dBWF5sTYnwvQ2btbITCWEEFKQoN1BCCGEkNwkzRqVotaQMTZjr3whPXie34EYidnNt/fuIf7+fsoL0h6EGYAYgVCx8JqEd6N1nRrcB1ERnoKYiQ0gCEFMygiIEwilCg9NiH6JiUnmFdusIXgwQuCDRyOejTogL7w6PQ2EIi2AWr1MgfaChIcnxAvtYekMEMLgPWpPZs8j6Vm+eHkakRLUa1gvxwU44hz4nkMY3LNrr5liE/rwtyQn/n/NCDwzMSFB7ryrpxzcd1D93SCE5CyJ5+KlsI+PlKpUVk1KcWfToqCja85sGixMn90NoD6OnuPMVqpSGfH28VXiLSEk58HvDXicHj18VIWxzY5IiQlU77w+Wk10wkRHQgghhBBCCCHEk3jZFpS0bWqdGA+e50Xg4afDJekQkhmBH+LwaIQXIMKRhp8+Y165BgRIhIVFHngx2nsqQajQ6zHqZyOsq1V81EA80CE8EZ4KYWaHvf5iOq8lxF9HiFWUg2dDHHSULzsgRBTCaqIuqDfqbx/3Hc97YsjjqWFt4dlXzMEalRkBj1WA9/j269lZPo+kJSvBC4NK1vCh1nN899HW2JCuPTPXrV6vvlM6H67pfPhuaoEL98///ufU7yvOcY/Oa32uNV2XgbrjGF5+9uvFZoZ+B+zheYvvCo6Bo+c4C56vQ7S68m64T39vMwqrCs9jqzgIT2OI9JjEoJ+BTb+HFWu9MjrP6vkAz0QIZv1dwaQCDZ676o/V6n5rPfCMzOqHEHu4bm0PtBXyoR66PP356s8ce0fXCSlowJMpIDDAPCMA7ZFitAshJOfBpDVMfBwzfrRUrJy9CB6YSPjt/G+kd99e4l3Y20wlhBBCCCGEEEI8QxahX40DCI5uXs9LoV9JzgNhA+FcgX2Y24JAXgv9CnEns1CtEIys4UP1OcQqR6E77cvTwpQOvwoRCl6uOMfxvNnzVNheeNYiZDA8fXENwtXihUvUdwBexNYQrrgPdOzSQd0Db2VHYUhRhqPQr9Z3sh7b59fPcVQ2vqf24Vit775i2Uqn3g1in7W9Mqqz/fPsPxeQUR483/oMaz3dfb592+BZ8IrW4Z8/HP2xDH72ydS2AdYyUCf9/YEAqp9pzaM9SK3tD3FS3wcPdODo8yGkoOCJ8N4oA7hbDu5H6FftEZkdsP7DL207e+SdsltGbnMxPFxi/v5bEk+ckOSoKPEtU0b8q1aVUh07im/ZsmaunIEh2AghhBCSW9DuIIQQQkhukib0K3RFJS6a+7TnV+3OXbxObigg8MDDFOFvHQlnJD0YsHV2sweCUcKFBIfeuZkBTz4A0QjikiN0OtZY1UBchAcnBCdwb/97lZiF8mrUqp7qIYt6BRS1eRGdOhmmPB+1Vx48j3VIX4RERpmeILPnuIMz74bQ0NoDFc+Edyfax75N8f+CDv+KtrN6wUJcxL0oA2WhTGdx9vnae7JipQpqb+/hCeAZDdEaW/UaVVPrkVX98B76O2F9DtayxWeA+x2R1XVCCMkrRK9bJ8cmT5aksDAp1rChVH7gAbVPPHlSjn76qcRssE28IIQQQgghhBBCCCHu4QXnR+UBae49ek4KPPDGgpCBDcLDE08PoJeUk8CjxJXNHi04wqvNFSCcjRj9uvQf8JAKaYzPMCfBd2L+0rmpm73Hn6fIredYQbhn6zPRro5Eei0O7t+zXwn5EAQh0i1euETmLPxW3YuyXMWZ50MgtQqaCLW8c9vONOFfHeFM/fAeeB98B/GcbrfdrJ4Pb1HcA29LR6Fds7pOCCHuknLlihw5f15ik5NlcWioSlty4oR0//13uX3pUhn3778qjzNApIxas0aC+/eX6s88I2W7d1ciJfY1nn1WKt9/v0SuWiUx69ebd+R9HE18IoQQQgghhBBCCLmeeGFdSURvhW+k2nvwnBR8IAZpkQQbRcrcA4JQrz53yqcfTEoj9GC9QZxjTUIIQQAebwjvaQUegxO/mJDGS1Kjxa65381Ve4BwnVhb0RouNivgObds0fJ05Xua3HqOFXhX7vp3j1Mim/Zm/GXer0q0BPACRXuirR19PgDPwOejRUWIgfCiBc48H16TEEjHT/kozf+n8Bhdvni5mcsxztQP4H3wPYMHq/16qfj7gGfpULD2ZHWdkIJGXGy8LF28UX5dsDZ1W/eX+57F27YeUJs7nE9OlsErV6qQrth6/fqrbImIMK+6BupgfSd362Ql5Px52RoVJfvjXPu7nmIYocM2bpR/jHf5/eRJJVpO3rtXJrVvL9M6dpR/IiNlxsGDZu6MSTbuj/j9dwk2PSgdUbxJEwm+/345Y+RLPnvWTCWEEEIIIYQQQgghruBVqFAh5QCJ/6q9B88JITkLPNOwluI7r72b6tmakJCoREiEVYW4hDSss4hQqwCi0/ODXlLpAx8cpMROiI8Q0yCCwfMO3nSPDXpUiWS63B1bdqg0V0D9sA4lnpNajpPhPq2hXFHfzETI7DzHXdDGA58eoDwU9TP1+o/2QOxD+NdixYulipYZfT5W8Ll07Noh9RkQHXXoWWeebx/2VQNxMeRYaKZt6kz9AMrG9wTCuBaxUQ9dJ3xvut9+i0rXZHWdkIKMr29h6dqthdzVt7PawMo/tkhSUrI6zk38CxeWDzp2VGtYvnPTTfLpjh0SduGCedU1gquWU+/T4452Eht9Xg4dPGFecQ0Ii4PWrpX//PmnDF63TvqvWiWPrVmjhEtniEhMlLdbtlTv9lmHDrItKkrGtm4tDYOCpEbx4vJ4nTpyPN62/kFmRG/cKCWaNJGAWrXMFMcE1K4txRo0kBgjPyGEEEIIIYQQQghxnUJN33/zqtIU4QDp4f2qV942DggpGHBheULSA6/NKZ9Mk779+ijxlBBiAyE27cN2w6Ny6+b90qpNfQkMKmamivKqLF+hlNSpW8VMsaHDdDoK/w2052LLVvXU3h7cf/emtUqItAcelW9u3CiP1K8vrcuVS3duD7wuf2nb2WFd7OuRWb0ctYtmzenT8tOxY/J/VavKtrNn5dfQUEm+fFnGtG4t8430IQ0aSKsyZczcjtkTEyMzDhyQsW3ayPozZ2RPbKw8Z/GIfH3zZulYvrz0Np6RGcc++0yCjDJKtmsnSadOyfl9+8wr1/CvUkWK1asn0X//Led37JBqTz9tXvEcnrY9Mmt/QgghhNzYcMyDEEIIIbkJbI/LybbJ5F6iPCCNf8y9J88JIYQUbPbt2a88ce29NgkhzgOR8kx4tHl24zJl3z55oFYt6VKhgqw7c0aJlL7e3tLVOP9PjRoy5t+sPeUblSwp77VuLe8beb86cEBusoiuu2NiZF9srPQMDjZTMiY5MlKKmKJoxNKlErViRbotfMECdb1I2bKSZNSXEEIIIYQQQgghhLiOFxaUtK0rads8eZ4pxuXTYWdkz64DEhMdJzu27Zb1f22SQ/uPSnLyJTPT9eXy5cuyfcsu+eKzWbLr331Zv1MmxMWek99+XiZhp2yhGLMD6nHowFHZsXW3XE65bKa6ztUrV2X3zv3yz/qtkpKSYqa6Dz63Fcv+kl079sq2zTtlzZ8bJOVS9ssF58/Fy4qla+TM6UgzhRByPYEn5ZiRY+Xrad/IM8OGpq5rSgjJn6wNC5NEwxaoFxRkprgHvEbPRsZJ+fKlzBTnmdqxo/x45IisMOoyoV07ebVZM5l7yy3Ks/KbgwdlkpGWFZFJSfLAqlVSxs9Pvr35Zmlkvg/ebcz27f/f3nkAVlFlb/xL772QBoQWQon03iGwiKhgB8QVFUUsu5ZV+btW1rourn2XomtDRZRepScECD0E0giQ3nt5yUvhP+e8eeGld0o4v91xZu7cuXPnzpC5b775zsVLSpmmxsac1hDmLi4ozczkZffp0+EaGFhr8lCdqqUZGZxfEARBEARBEARBEARBaD66NzV682NbzxsgLy+fhSwSNoP2HmJhi8S8yIgYFBY0PnbQ1aCwsBjnzkRhxKjB6NHLt1UuURIU8/MKUNYK4S7+UiI2/LZdaZ8i2NrawN7BrkV10peTn1/AbZ6VmcOiZX3QNro+e3YGNVj/y5WVXDdNSSk0xRoUKe3XGnHXkDJtGYuUJaWlaoogCNcSEiZfXboEn674uGpsSkEQWo61jaW6dPUg8e7lgwc5rOvX587hzREjYGdurm5tHonx6di4Lgj7956Eb3dPePu4qVuajrOFBT4dPRrWpqb4SqnPhkuX8EpoKDysrPDT5Mnwsb0SLrc+/h0ejsd79+ZwryZKH2kZrQcH4/Y//sAULy+cysrC70q5jWHh6YnSFF3oXUtvb7gFBtaaKOwrUZqczHkEQRAEQRAEQRAEQRCE5mPSacr4dhtI8uExE9WlGlwGLsbGISsrB/36+yPibDT6BfTG+Emj0LtvT1hZW7F4dnB/KMJOnYOZqQmsrCzZcUmhZS1pWdlWVlaGs2GROHbkNC7EXIK9oz3CT0fg0MFj0GhK+OV5+OlIHAo+xgKak7MjoiMvsDMvIS4ZLm5OfCyCnH/nwqMQtP8IMtIyWQQ8Hnqa60ZuPu/OnrC3t+O6p6dl4MDew+xqJI4ePsmCIdUnSEnXlmrZpXghJo6FTqqvuYUZzkdfRGdfbxQXa3BY2Z4QnwQ7pcycrFzs232Qt5Oj1NbOBtZWVjgfc1Ep5wRy8/JhbGzEwi7lyVbyGxsbo7CwCB5e7khMSMGBPSGIVdrAzt6WhcU9fwRxXmofEo6dnZ1gpJRBwiSdv74cc3MzdrYmxicjKTEVzi5OLB6HnT7H519ZUYmCggLs23UQ8Uqe0pIS+HTxhomJCUqUNjbMR/W+oFxXqkNlRYWSV4vuPbsiMfFK/WxsrfnYCXFJcHJxREjQUWiKNNx+dH0pja41ka3cH5R28li4cjxjrh+5byPPxbAW7ujsgNSU9Ebb0s7WlvMd2HOIr3HE2RiuB50D7XvyeDgfz8nJkdu1Pkryi2Blb6OuCYIgCEL9FOUWwsZR6TcYQM/FlORMeHm7wtJSJwiWKGlnwy7Azd0JLi7VRX8qg6hZjp6UlCyee3rVPW4j7f9zUjz+3KePmnIFCqtKLsoXBg/GkqFDcV+vXg2KlN9FRmKOd9c660L1sHewwcTJg9G7T9da52FIXe1iCD3fu9vZYXrnzhzulSZfZb2pn2UtPXkSS5XzMVY/5KIwsn0cHTGnRw8WOum8+zs7syjaEOSQTN+6FXZK25nY1P/s16ancz7Pu+6CaROE1ObS1n2PxtpfEARBEISbF3nnIQiCIAjC1YT6HpcrtLxcXZWp+Raotev1UHm5kkUoFxcnODrZw69PT3brrf15E7Izc5CdnYttm3ZDo9HAxsYa+/ccQuz5S0hPy2SXHoVkpeWCgiKkpWYgPT0T7p1ccfjgMRbdeivlWVpacthWEhp9fDw5xOnJo2dYVCTR0auzB+lxuvpUVOL40dMsuDk62nOZ+3aHoLOSz83NBf1v8dcJeArZ2TnYuW2/Ur4Fi1pHQk7AytqSxVASwkxNTWGiTBfOx7E4ScLb3p3ByMzQjT1VWVmJpPgUWFpZIC+3ADu37kVOTh4uxsazoEnnFrz/CIuTJMzR/pFnY3Dm5Dl079GVz3PAoH4oKSlFVmY2Lin77d5+ABYWFrzvji17uT3i45I4j4NyPiT2UV7C2toKPXt143IGDu4PMzMzFnHdlPUU5Xinjp9hMZCEYjrn/XsPsfjXxdcHPl280C/AXzlHEy4rL6+gWj4WbmsYKOMuJlSr3x9K25GQS+2TkpSGM6ciEBlxnl2e5LKldiVy6B7YuJuXe/buBmMTE96PoGt0MCgUmelZTWrLpOQU7FC20XWiuiYqbZOn5Nv7RzByc/Pg6ubMwndKSjqXf6PzQVgYNsTFqWvV+WbFajzz+Ms8vfSXN3DpYry6pTanTpzBts271LW6ofIoD7Xj+rVb1NTq0LbXX3mv6rgff/gV0tLSed+SkhLOQ2XotxvmW/mf77kehtA67SsIgnCjQyJlSFAY9xd6+XVWU4XWMMnLCzsSE3n5QGoqPjpzBj42NtiTnIyEwkLsSUlBvlbXn2gICw8PuEyYgLhVq6CJr/tZqVGetXErV8J1yhRYdOqkpgqCIAiCIAiCIAiCIAjNwcR98rg3yc1GITqNlP/xvI3WHx47ST1MdUgYJOGRxKQuvt7w9vaAb/fOSExIZgegpYU5C5bTZkxEL/8eLEhpSkpQXKSBu4cbOyVJFCPRqSCvED39uimTL7sXR44dit7KPg4OdjgWeprDhebm5PFEoh85J8l9SQKkb7fOLCxqtVoWNamcMeOGs3gaExmr1KkLO/H69PODm7tu7CFyL55S8pKbkcRWckcMHzEIcZcSkZubjyl/Gs/lkdA2IXAMvH082T1KgiuJel19O8NCdVem0HiVSlt5eHXicLcTJo+Gja0NEi4loUevruxYJFcgiZzk8PTy8WAX6sCh/TmNXKNl2nKYm5sjUDkuCYkkANra2LAQN2L0EOV4PizceXp34nYjF6GmuAQZGVlV5VhaWGDMhBFcHrWnb48uyFDaPDbmIjswO3f15nYid0L/gX2qhEq6xqlK++rz0TGKlHaxU+pKjsoSTSmPW1mzfq6uzkhNzVCOVcDtWVqq5amTpxuLseT8TIpP5vE8J04dy+dgZmaKuAsJNc7JQ2lL80bbklyVdK0mTBkNL2WfpMQUdt9GRcSywEniM4XlpXuR7gvlNq6TG+HrQgrj9+qxY3jplls4dF5RmdL+yjXXE3kuGvfNm4W5D93D4vS2zbsxaEgAX9+a0L1PInYvv+5qSm1oX9pOovilC/Hw7+unbtFBQuiXn3yNR56Yx8eccftUjBozjMdEJWdswAC6n0y5DNrWt39v/vvx0t+f5Xz0McDJ42f4OHr27grGuImj+H4WBEG4XqnPURl3KRUXYpMQFRmv9IWSlH6NM0aM6qfmqE57Oyr3JCZigKsrvBpwDOppzFFJ1FcPQ9rb0TfQxQXfREdjRVQUTmZlYZFy7p2srOBpbY0ypd8yr0cPdlOaNRBBQY+1ry8/h5LWrEGFRoOKggJUFBVBc+kS8k6cQOqmTXAPDITz2LHqHm2POCoFQRCEplKuLUdhToHyt74ABVn5/De/uZNW6atM3roZq86ebdF0h41zneW2dKL6FGTm1bmtoam0uATlpWX8EbmxSePPfEGHOCoFQRAEQbiaVHNUkihAtNe8LmgbiRMkbmiVziOJfuRyDJw+gTaisEjnmiTxigUvZU7hQGk/EtPIWUfzqrLMTGFmaqYLR6p0SMnVRyIahU8dNDQADy98AAufns8i5B13T0fgrRNwJiwSUZGxnJdeQplbmHNIVnI8kkBIZekFOUMoVCo58GbdOwMLn5qPOQ/NhpmSRudAnWgSvKhMGpOyUpmoLFomJyNRUFCIkOBjLNCQcEYiHmFsZMznQhMJZYkJqTh7JgqTp41DwKC+XEfeVgNyINK4jdReJArSsczMTXVlGSv5lanWXjUSuGxlTvuQ25XC55LQOnPWNHTu4s3XpCbUTmEnzjaar676OTrbw9bWGmfDozBmwnAWEknoJRFR/yOCrkdFRaXORam2Z81zampbEnS/0P1Wqkwk1Joo52xvb4spSvs+umgeHlk0Fz16davVNjcaReXl9I8aThYW7B65Z88edUttSIgnqF0MXY/kZDx6+ARW/ecHbN34B6+T89HQjal3Wu7bHdygK5NExbvumwnfbrpjNReqI39ooNSPoDnV18PTndcFQRBuJBwcbTH9tpG4Y/a4qmnwEN04hy2B9m3p/hTm9ZPx4zHUvfV/T1tTj7bGUTmvZSNHYu2UKVg9aRJ62dtzuqulJQY4O8NUef5b1fFxTn04jRmDbk89hUqlL5MdEoKE777j+WXledv9mWd4uyAIgiBcD2jyC2FqZgZnLze4+3q2aCor0b0o2j17drMnPXWV25KJoPrUta2xidrAxMwcxflFXI4gCIIgCIJwfWNMgh4pQe0zrxsSxkjso5CiJEKs+XEDPv1oBX5YtYa3+/ftycLlr6s34psVP7NIRa5Gdw9XHNgdgh++/pVdccpBOD9hZ2eL/gP8sfuPIKz8zw/YvTOIy4k6dx5fffo/fLfiF1y8EI8Na7dhz44gHheRXJckTJHQOGBwP8RGX1L2/ZH3pbJsbWt/SUaOvU6e7vjl+3X4/F+reKzKkOCj6OXXDYOH34IjIcdRrClmN9r3Sj3p3FzdXeCinC9Bx6LxFnftOICtG3exAFQX1taWLH7+vmYLj3dZUVnBoUvJabp1wy5oijUsyJELlERDaqc1qzew69Ktk5taSt2QaGpYjiEk7pFwSE7En5VzJLciKi9zW0RFnMdupd4kIHM+e9ta+QyhPHXVr3NXXRhZB3s7dO/py65TJ2cHvif0UDvzPaC036r//shjjSp3lbpVR1PbksolEZPqSVNmZja3ZZ/+fjxe5+fLVmHjb9trtcWNREx+PhYcOID79+xBcXk5pm/fjk/OnsWLAVeciDUhByS5EklMXvfrFjz/ymJ8tvwDTAocy2306KIHMeOOqXjupSeVPJZYsHAub//np2/x/a0XD+uDttO/b70g2hIcHR24jlRX4pDyb41ESqqPIAjC9Yyp8owSanMjtguFgaUxKLs98wz8ly7lucesWTBvA5FXEARBENqKMm0ZrB2s1TWB2qJcaRNBEARBEATh+sfolndfvdywjYzEoZZt3/vSm+pSbWisSRKJSCwiNx4JI5crK+Hs6qQTCJViSaijEJEODvbspKOwrRSSlNJMTE04HGqpphTmluYsVBLkYKQxLmkblUMuvsL8Qg5HSg5JGsOwgNaVbRQKll13KlQ+jbtIbj8LSws+TnZWLguatK6HRFgqg+pETs6cnFw4OytlGRuzAEjhWWm8yxGjB+tC1Tras1iXr+xja2ONUq2WyyWRjZylVM+iomIes7OsrIzzkXBHx6DQm+QYpfCsJNhQ/Wk/qje5FJ2U41Jb0ZiWFB6Vwr7q6p3D41OSM1S/rD+Hy5WXuY2qlePkyA5FagN7RztkZeRwCFtqZzt7W3a00rnZKu1sbaNzh9J+menZVflI4KS6kIBIx6Dt+jTD+tHtQg5Hui4UvrdYo+FweHT+7JjUo+yXX1CAooJirlOR0hY1z6lMvUaNtSWJq/m5BXw/HNgTgnGTR6Fb9y7soqVtdI1JQG+InMR0OPlcfy8lLylt9OD+/Vjk748+jo54/sgRfDRiBIa51g7BR67IE0dP8/LgYQNYfOTwrP9eVeVSJmgbhVulMV9vnRnIaYb56H5Y/NdHWUAkIZLuzX27gjHrnts4L0FC5TfLV2PB43NZcDSEtpE4Omf+XdVERzoGiZFz5t+tpujGpKTwr5SXyrv19sAWOzQFQRCuFvmZeexqaM0Lw/RLKTwnZ0BLoP3vDA2q5nJoKVPWrcOG4eNaXBeiOK8YFWVa2LkqfRehSbR134PuidZcQ0EQBOH6pS3+xrem79AWfQVDWtsPIm7U515paipyDh2CJiEB2sxMmCu/7a26dIHzmDEwd2v4w/TWcD2987h0IQ7/evdjvPB/z8G3e1c19fonOSkFX3/1DcJOneH1ydMm4dEnF8BM+V3QVOhd1o/frMbgYYNxy6D6Pz5vb+jD89dfehOPLHoYA4cMUFPbjlPHT2PL+q148dXn+Z3pyq++xh13346uvvK+RxAE4WaB+h4VWt2wR0YB75BQ2T7se/ktdakOlKOmpWXwuI3kRiRxq6NA7sKjh05ixqypOtemcE0hcXfn1r0seJL46+nTCTPvnFYluDaV61Wo/G9kJKLz8vCvESNQWlGBqdu3Y+3kyXC3qn1+P33/G0aNHcbCIo0dOfchnSC4bdMuFhQNRUMSCPVCZU3RUV9OQ0Ilh4utR1hsjlCpPzY5PWlbzXoKgiBcj9A4URSCjdwNtNwSzCzNq0KwtRR62dhWbB0/pcX1ISclTdb2Nsq86aFXb3ZEqBQEQRCaigiVtblWz734wkIsCw9HlvKbuIutLUc6ouFZmkJ2cDDSt22DpZcXbHr3hpUy1yQno1D53U8CZqcZM+A0erSau20RobJ1XIy9iHdf/wBjJ47BzNkz2AgQdvIMxk8eV8380Bg0ZNFH7yzDbbNmtItA2FSuplBJH8R/uPQjPP70YzeUMC0IgiC0jlpCJZkKKYpqW88bFCo7MOTqJCcfufrIaShcY5R7kRydebn5MDM1hZu7S4uE8etRqMzTavHmiRM81tidXbrgx9hY5d/eZXw8cqSaozp6gZGEQxIFSaC86/6Z+OLjVTyW5MDBV77WMxQq9XlJJKQxIvUiZ0NCJUFl/L5mM4eVJYGTxMttm3Zj9PhhHK63KUIlQU7QlKRUDBp6S5XDUxAEQRA6OiJUCoIgCE1FhMraXIvnHomUT4aE4Ll+/RDo7Y3lkZFIU34HvzZwoJqjfkikzNy/H15K+9v27aumXqHgjPIbfeNGuE2c2C7jZLdFv2PDrxvQ95Z+6NW7p5qig98R7toHV1cXBDTBJWgoVBKf/+tL9OjVHXuVMrr36Ia/vfYCXJSy8nLz8P2qH3Fgr+7jvNff+TtHGfv5u19gaWXFkb2ee+Uv2LJhG9b9sh7mFuZ46LEHMWnqRGSkZ+LTDz9DVEQ0l/XM355Cv4C+SElKwefLvkR0RAwGDx+E55f8FcVFxfhi2Vc4fSKMhbRnXnwaXXw78zEJiij2309XsHOShD3Dd4E1hUc6t+Wfr8RLr73I0eG2bdqOX374ld8lvvLmS9i+aQdOHD3J+/7ptqlY+PRjOHr4GL7+6n/IysyCX59eePr5xfD09mSxj86V6n/syHHcesd09A3ogy8//g+Lo0vefJnrS0Nq/b5mfa02oPMxbCsSDfWian1CpWGbW1hY4P4H78Wtt09H0N5gPpfX3nmVo7Ht3rEHJ0JPYt6COVyfmu2sFyoXPvUo/vHae0hKSOLy5z0yF0eCj3CZE6dOQH5ePt574wOlnLnoP6Af5xEEQRA6BoZCJce6pA5De8xvViytLOHeyVVEyusFIxrr0B5dfX14jMyO4N5NLS7G4oMHMXffPpzLzcWprCx2VlqamOD1QYPUXA1DYiWJjCQYPvLEPKz+di2eefxlnkhgpG0kGn784Ve6cSGV+/pvz76BZe9/CSen6qFc64OETxJAX3vpXS739Zffw6ChAdyZvRgbx+Vx+ivvsXOyPigMLXWSaaxaQRAEQRCuDfQsfuc15ZmtzNsLepFIU0uhl14L7qPw9HFqyhUo7ZnH/lrntpsdardnFz7XJtd2+WcruLymQsf8v+dfk+siCO1ATHQCNq4LqjZRWkso0GrxlwMHcCw9XU1pHjXrEnyg6X8nDCkp0WLPH8eqytmy8SCSEjPUrdcWinBkYmSELdOmsUhJPOLnh52JibzcEFqlXclJ6fPAA3WKlIRdQAB87r8faUo+bVaWmnp9ER0RjTXf/YKI8Ag1RfeOcNNvG3FwbzBSklPV1OZRUFCAISMG44ffv4V3Z28cPhjK4uCP3/yEgvwCrFy9HGs2/1QlZKWlpLFA9urSJThzOhy52bn49tev8dEXH+LAnmCkKvWg4YRe/ccS/Lr1Zzz46Fxs37iDw65u3bgdw0cNx5otP7HQR8MM/frjWgTeOoXT7p13D37/ZR3n1VNUWISYKJ2w2Zx3gclJyQjeH4JPli/jegwZPpjFwsHDBrHg9/gzC3Eh5gK+Xf4dXnj1Oaxe/z269+yO/yrPWk2xhssg8fKeuXfhn59/gIP7D/Iz+L/ff4lJgRNYLCSOhR6vsw0Iw7ZqzPmpb3MSO3/8/Tu88d5r2LB2E5dPbV9RUclCL7XNqWOnMWzkULi4udTZznocHB3w9odvonff3vjXl//EXffNwsixI/m60fES45NgbGLMgqsgCILQcWGh0ogX234uCEL78GflB+J4Dw/+ATTQxYV//CwfOxbvDh3aYEgZcioahmEldyKNU0lpH37yFj5b/gFPJDCSA/Lt95fguZeeZNcj5aNtlPbks4/wPhOnjOU55a3pptRDZenLpWPo81M5+nRapjTaVtNNSVAZ+n0FQRAEQbg5oBdtJHo1Fw8vD5w9c05duwJ96c9j4d9kNKUdz5wKR7cevjh4IERNaV8MxUyKzPHusqXyAlIQ2glnF3vcMXscTxMmDUJsTBJOHI9St15dDOtCtLQeJibGGDLMn8sZONgP58IvIi9X9zX+teJ8fj5u27kTS44dw9JTp1CoCjH7U1MxTRUtGyL78GHYBwTAukcPNaVurHv2hG2fPshR8l+PPPT4n1nsWvfz74g6G8Ui5fpf1iHsRBgLjDRmY0sgJ56fvx/Mzc3RvVd3JMUn8tA+keeiMO22qbC3rz7sUs/ePdGlq87xeFp53oQeOornF/8Nby1ZysJeTnYuh2b97ed1/KHOyi++5ghQlRWV6N6zGzav24xtG7dDo9HwcSLORuL7lT9wXnITkjhK4Ur1VFZeZpHOxKR5hgUHJ0d+h7ri81W4cP6i0l61nR+REdHw8vHi86EP78dPGovsrBzk5uTydt/uvvDy9kInD3deHj5qGH8c7t/Pn8VIcnTW1waEYVs1hr7N6RhUF+o70DiaMZExcHJx4raLjjrPdSNxmcTL+tq5IW4Z2B9JicnczufCz2HoiKHs0hQEQRA6LsbUa6D/6eYKdc5btl0QhPbhf+PH4wHlBwz9GApSfvgMcXVVtwiCIAiCINzc0IusU8dOVXMH0rKmuJhfqAnV0bfNjDumsxOGXmgKgtAxcXC0xagx/ZGbXXDNhb1OHs4oLroi9LQUF1cHmJuborBQ5y67FoRlZ+OF0FB8NmoUvpswAbd36YLIvDwcTk/HFxEReMLfX81ZP5r4eFh168bLJUlJyNi1q9ZUGKUTdq27d0eJkv96hMQynVhpibWr1+KHld/jbNhZ+CrP3/mPzYepWduPVd4UcfCeOXfhs5X/rpooPOq6NethbmaGj7/6CH99+Vk1JzAxcAKWvPUKf8Tz9pJ/KPdWIaxtrDksq35/cjsaiqNW1pbw9PbgMSnrEhvrg8p4/b2/I2Bgf7z3xvvYt2u/uqV+TJU6k1jfXOpqg9ZibGzMIWMJug6jxo1E1LkoRIRHwr2TO4uX9bVzQ/h08YGTkyOiI2OU8qJZuBQEQRA6NsY8oCR9v8NzWqxr3ortNwFFhcU4eCAUmRnZakrjJCWmYPfOIBQVFaspDUNfLe3avh9pKQ2HNGlqvpo09Ry02jKlkxmJ1OR06BRp4VrgaW3N8/dPn8Yi5UdPZ5ubzx0gCIIgCELzofG6mjo1B3LI3T39Pp4oPCyJXeSY0y8ThiE+KbyrPn9dIUdp36WvvoMdW/7gUK47Nu+st6yauLm78nTpwiU1BewUJDeGYd+byqIy9fXQO/xork8zDCNLx6S6GqZTXkO3ouE6nSO5LmgffZphO+lD3FI5H7//CX776XdOpzpRGDb9sQzLr6/OVBbtr9+mbyvabtiOdbUXtZN3Fx92YRCGYfno2Hv/2FerLjXrYVhHPVQnw3Q6Nl2zzz76gutD9aIy0lPTea6/Bygf1ZXK1d8bhtdEf26CILQMEivNLcyQnp6jpgitITwnBy+GhuKDYcMQV1iIn2Nj0cfBAdF5eXjr5El8MmIE3K2s1Nz1o83IgIX6AXL69u3I3LWr1pS6bh1vt3BzQ0laGi9fj7h3csOCRQtgY2eLuItx6OnXA3MentvmIqWNjTW78YP3HWTnY330UI5/KPgwuxANoXEnnZyd2HyhHxOSMDIyYmfgwqcf5dde2lItHB0dERpyFGXaKyFLDSEH4/SZf8LenXuxVXn+5WTnoLCgkEVLOm97B3vERJ3nsSJJuC0uLFL3BKyU+4PGlpw5eya7KvWQQErQOcbHJfBEx9+jHKNz185wdWv6B+v1tUFz0bc5uTOpLrExFxB2KhyDhumGIKJxRKldyY1KoiWJl/W1c03Ky8p4nE6CXLlDRw7BhrUbWSQm4VIQBEHo2LCjsmqiR3Cbrt8cmJqawNnFkTv7DZGXm4/1a7chKSEFmuISpKdkoFzppDQF6gCQ+FhS2vCP8qbmq0lTz4G+lDIyNsb+PSHIzy9QU4Vrxcpx4/BQr17qmiAIgiAIQv24+3o2a2oqejHqt+1reBo4dCC+XfEd+vTz55dLeuGLBDEK404vuG6789aq/H+aOa1WyNGBQwawW+FPt03FN2tWsbuhvrLqYtpt01hgI0GLJgoRN3biGHWrTmj78t//wbwFc7kOq35agS3rt7IoRsfW1+0vLz+LnVt28j5UR6orpVOd6ju2IUcPH+Nxl2iMKWqn4aOH8/40xhS5F/XCIYXEs7S24m0ksr7z+vu8H9Xr0sV4ztdQnYnN67bwNiqboDB1NduxZp2pTGqnfgF9+aWgXx+/WmFz163ZUKsulJfGstKfCwnA+nPRM2b8aGSkZ1bVj8odM2E0nnnxKa4P1YvKMDcYtoDyLv98Jd54/3Uu+9MVH8PKypLrSONWUVpTxtASBOH6hsaZTIhLY1dla0mIT+OQm+SsvBZ8FBaG1wcNgr+DAwa5uOC3uDiM3rQJq2Nj8dXo0ehs27RwlebKvqWZmbzsPn06XAMDa00es2fz9tKMDM5/PePs6owFTzyMwFsDcd9D97fIAdgYFHp0wRN/Vp4duXjo7gWYf/fDOHfmytiYeuj5T8Leoj8vxr0zHsAnH36G0tJSjFHSf/5+DZ6YvxiVlVdCkf5v+bf8YcxfHn8eY5XnVlffLnjwkbk4euQ4HrhjHubeOR97duxVc1+BnrlPvbAYu7fvwWNzn8Ajcxbi82Vfory8HLffNZPdkg/f/6hyzybyM59IVJYXzluE+26bg9BDoRzdgJ5xw0YNxaf//ByrvvoGffv3wf0P3ssf6sydNZ/HgKTzpvNvKvW1QVOgD4v0HwvRs5yOTR8ZUV3+8fd32alJdSRIkKW+Bp0ziZZEfe1siJ29LfoP6I/X/vYGf5xGUJmZSj+CQsvKc18QBKHjYxTwzv9dVmbqKkECY9us73v5LZ53dEiwOxJyAn37+uFCbBy7Gku1Wnj7eGDAoH78QCUn4t6dQThx7AzcPVyVB25vhIdFoFMnNx4UetDQAHh7eSI9PQPHj4aBvroaMLgfvLw9+Guu7MwcbPx9OxydHVFZUYGeft3RN8APJZpSnFDyZ2fnwr9vT7i4OGHLhj/g4KTrpPfp2ws9e3dDelomzoZFKR0ZU/j590Tk2Wilk+KN7j27Ivx0JL8UoE7KgEH9Yedgi1PHw5GclIpuPbqif0BvxERdQOS58zA2NkK/AX1w+kQ4Bgzsh959ela//B2YnMR0OPm4q2uCIAiCIAjty/XW96D+4hfLvsRTzy/mcQUJErpIlLzvwfuq0gzz6QVIEib1Qh29yKM8r7/0JpISkng7CVck5uldhpSfXHShIaGcThhuMyzLEP0+f174EIt6s++bxS8wa6Y5OjlWOz5B4ddIIPP08sBH7yyr+up/8LBBePHV51n4o5d1JLDpj1uzjobrhvWldjIsUw+VRXWhsGiL/7qIfzfU3K8pddaLi7QP0VA7GkLiouGxa67XbGfDdSqX2kOPvl0M8+iXSbTWnwe9wDTMY3i/kABdV10pf3jYORZM9feZIAjVISd8zY9MYqITkJaajbHjq/+tPHQwHF26doK3j5uaooPKuDM0CLtVQcyQAq0Wfz98GPP9/THUvfazacq6ddgwfFy9H7pQXSLOXnG6+3Rxx+AhvdW12uid/TXLI5EzJCisKtSrubkZh7Mlp2hN6mqTtmbili3YMX06LNTwo+kaDbKVtuppZwdT46aLc8m//gpjMzN4zJqlptRPym+/gaKYed51l5rSNsg7D6G1FBUWscBK45HOf3Qev89sCfROlD72+nb5d/i/t1/h8gRBEISOB/U9KrS6CALGOvPjZZ7IBdmm6zcJ5dpydjFqSkqUHwEZSE/PhIeHG06fPMvCJWm35Fjs4dcNLq5OuGVQP/5aqLhIAxs7Gx5EmsKuJqekYee2/bC0tOA47/t2HURhgRoOQnm2l5ZqWaQkgfF46Gnlx3oU9v4RjNzcPLi6OePg/lBkZGSjVKsLReHoaI+DQaHITM9CUnwKLK0skJdboJQbzF8xRZ6LYZdnZEQMzC3MkZ6WhYKCQuzZEYSEuCQ4OTkg/HSE0jk4iZzsPE5zdXeBs5JOgiiFjKi83PAA2IIgCIIgCMLNC7nqyM1IoUwJEqxImPpw6Ud4fslf2SFHAldTqKus+iCRbdLUieyGpDGmyGFZExpHi1yCVAeayHGoFylvmzWD08jFR05OgkQ1SiMhrb4wqg1B5ehdgfqJymwOddW5Kc7O+iCBk0LmkSuCnBIvLP4buzsNw7/WBYmUW9ZvZTcl1YOE5rqgdqf2p/IoRF1jdU1KTOYwtDUh4ZJEShJqJfSrILSOpMQMFBYUw9a28XCkbY2ziz3umD2Op4ZEysYgd96QYf5czvTbRtYpUl4tpnp7438xMby8NSEBc/ftg42JSbNESsJl3Djkh4VBm56uptQNbS8ID4fzmCtRAgTheoD6BgseeIydnnfec3uLRUp6xr/7+vtY8flKjhTh5eOlbhEEQRA6Msb02NBP9J82Xb8JIUGybz8/dki6ubmgML+IRVsSHp2cHWFtbcUiJomRJC4OGXYL+gb0ZrEzIy1DmTJxPvoiLsbGsaioj89OUCz4wcMGYOCQAOVB7YGUpFQe6zIxPgURZ6NZdKSvl2yUYwxS8rCb08ICGk2pcmwHHlcyMS4JJcpD36uzJ3Kz8xATeQGV5ZXw8NJ9NadRjperlDNq7FBMnjYOAQP6sPhKwia5L0eMHgIXpd4kbFI5N5MgLQiCIAiCIFSHBEFizQ9reE6Qi5LCl5LzjSYra2sWw0iAovzkcCTIIUiQ8NcU6iqrIWjMRXLhxV+KZwHSEAonStQMOUt9YQpjqq8bCXk0tpIhJJrdM+8e3kb5KBwqia9EfedCdaW+vD6MbEuor84thV4EUvjZmuIpnVtj9SRBka6x7nrmcTvXBbW7prgYQXuDETCwv5paPxSCdvumHXWKwHT9//nZ+9VCAAuC0DxIpDx1Ilr5++h5TcW9jsTj/v7YlZyMIevX48uICKwYO7bJ4V4NsfDwgMuECYhbtQqa+Hg1tTqauDjErVwJ1ylTYNGpk5oqCNcH9PHVms0/cRQKB8eWRz+gvgWFeV/x438xevyoFguegiAIwo2FMclMVZPyn7ZcvylRHqBGFHuf5sbGSjvUaAmDB6yxkTE/cPmhq/zf1MyMxctZ987AwqfmY85Ds+HiemXMBhILKc47TfTCxM7BDnb2dpgybRweXTQPjyyai85dfXRlkgStTHQ0ckmGBB9j0XHClNEwNzfnci2tLDlkLYmUtuqX4iamJjBR6k1jaNLx6GUNdRKoPDOlfsZK2ZRO7k5alw6DIAiCIAjCzUNaajoenbOwaqwi+nqeQqrSWIRVacdOcZoeEqj27wliRyRBrjoaX1JfTn3ohUZD92LNshqChC0aU5LckTVFTVqnUKM0DpK+3uTUIzGQxlEkZyGlkZCnd1RSOFV9XjrHwD9NbvK5EDXb6dmFz1UJnE2hvjo35i6sqx0JvdhXU8QlsdBQfK0Lan8qk+pALkdyetYF1ZlEZRKLDR2wFPaVwsZS/bUGY2RRez765IKq9qc2onuO8tE6OT9pHM3WuEgF4WYjOysfG9cF8UQi5cDBfujl11ndKrQWN0tL/Dp5Mo7PmoXN06ahm52duqX5kFDpOn484lasQNqWLcg7fhxFMTE8T9u8WSdSKnmcx45V9xAEQRAEQegYGAX8g8aobB/2vfK2utSxofEjt23ajRFjhig/2CPh3dmTRcEdW/YqP/zdMWzEIBb6SDBcv2YrOxHJRRl/MREz7gxEZkY2joQcR+CtE3Hq2BlER5xHeXkFevl3x1QljcZcoDCrv/ywHoWFFKLFGo6O9OJlEuKUMkIOhKKispJDvZIQGbzvCMZOGsnhZbdt2IXBIwbgROhpDt9KAqezqxPumXMHYiJiERJ8FLPuuRV2dkpe5RzGTBzBY2wG7z/CgiU5J6dMG4/4uETk5eQr9ZnA421u3biLz9G/by8WWW8GZLwGQRAEQRCuJh2l70FiZn1jJDaXtixLuDoYjpcpCEL7kZ2cCWcvV3WtZTQ0RmVjNDZGZXOpb4zK5tAWbXItKE1NRXZICEqSklCang4Ld3dYde4M59GjYV7H+KBthbzzEARBEAThamI4RqVR/6VLLrPQRHIluePIFtlG6/uXLFUWOj7lZeUsJNo72KGosBjmluYc2iknK5eXSQTUQyIgCZU21tYoLCrisR7LysqQr6Q7uzjCxMSE85CwaUfhQqgtFegYJGhWVFRwvHfaj9yPRHGxhh2ODsrxabxLqouDoz2XpV8uK6c65vJYDqampnB1dWZnZn5egXJcJ+WyXa7KS18+Ux2LlXOxd7SDqYmpUr8Czu/k5IioiPOIjoxF4K0TOJTtzYJ02gVBEARBuJp0hL4Huf30Yz42dzzGmrRlWcLVQT8e6eNPPyYuSEFoZ/Iz8zhKk7WDzgXeEjqSUFmcV4yKMi3sXHWhvIXGaY9+B13HtronBEEQBEHoWFQXKg0clXq9UU9r1/ffJI7KmwlyU56PugBXdxe4d7rxvkxsDSJUCoIgCIJwNZG+hyAIgtBUyrXl0OQXokyZlyu/21uCmaU5ZhzYra41HxIq2xKqT1mJVl1rOqbmZjxZ29soc1M1VWgMESoFQRAEQbiaVBcqyVHZTtwsjkrh5kBeFgqCIAiCcDWRvocgCIIgCFcLESoFQRAEQbiaGAqVxmyDpJCtVVMbrguCIAiCIAiCIAiCIAiCIAiCIAiCINSBMQ0pyeNKqlObrguCIAiCIAiCIAiCIAiCIAiCIAiCINSBcU3fY1uvC4IgCIIgCIIgCIIgCIIgCIIgCIIg1MRY73tsr7kgCIIgCIIgCIIgCIIgCIIgCIIgCEJNqhyV7TUXBEEQBEEQBEEQBEEQBEEQBEEQBEGoiVG/t1+5Yn40MkK1sSVbuX7g//6hLgnCjU9OYjqcfNzVNUEQBEEQhPZF+h6CIAiCIFwt2qPfkX4pBe6+nuqaIAiC0FEo15ajOL9ImZfx1BLMLM1RVqJV1649b1yMxKmMDHWtefRydISfkxMe8PNDTwcHNVVoDOp7VGgLedmo39Ill414UQfJjG21vn/JUnVJEG585GWhIAiCIAhXE+l7CIIgCIJwtRChUhAEQWgqBZm5MDEzh7WDtZrSfOgZQbT0OdHa/Q2hsu4MDcLu2bPVlOazLjYWF/Pz8ffhw9UUoTGqC5VvvXzZ0BTZluxb8ra6JAg3PvKyUBCEq01paSkS4hLQrXs3mJiaqKmCINwsSN9DEARBEISrhQiVgiAIQlPJTs6Es5erutYyrjeh8q6jwdg5a5aa0jKe3LcP306dqq4JjVFNqOz98rOXUVFR5YQk1dLIyKhN1n9d/ILyX0HoGOSlZsHBw0Vdu7as/t9PPJ/78Bye3yiUlJRg+6ad2Ld7PzTFGnTp2hmPP7MQbu7Ne7CdOhGG2OhY3P1Ay79yaS35eQX413sfIzU5ldc9vDzwwpLnYO9gx+sdkfraPe5iHNb+9DueUK6lrZ2tmnpj3qeJ8Un49/ufYMCQAZi7YA5MjI05XVuqxfLPVyIjI7NZ15nKW/3tz1j07ONN2of+jfz8/RpMvTUQ3j5euBBzAd+v+hGLn1sEt05uaq6WkxCXiB+/WY24S/GorKxE4PQpuHfu3erW9oHuAw9vT0yeOlFNEQShqVxPfQ9BEARBEDo27dHvyEpMh4t8dCUIgtDhaIu/71QG0dJyWru/IVTWY6dCsXr6dDWlZczdvh3rZs5U124MKisqkHfsGEoSE6HNyECFRgNzV1dYuLvDfsAAWHh4qDnbHup7VGiLeNnoMimLgiAIgiAIgiAIgiAIgiAIgiAIgiAIVxGdVUQQBEEQBEEQBEEQBEEQBEEQBEEQBOGqAfw/3jj7gZLvVSI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 y="922220"/>
            <a:ext cx="2735456" cy="422128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1356" y="1628078"/>
            <a:ext cx="6177663" cy="3301713"/>
          </a:xfrm>
          <a:prstGeom prst="rect">
            <a:avLst/>
          </a:prstGeom>
        </p:spPr>
      </p:pic>
    </p:spTree>
    <p:extLst>
      <p:ext uri="{BB962C8B-B14F-4D97-AF65-F5344CB8AC3E}">
        <p14:creationId xmlns:p14="http://schemas.microsoft.com/office/powerpoint/2010/main" val="2518574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36975" y="145425"/>
            <a:ext cx="8520600" cy="572700"/>
          </a:xfrm>
          <a:prstGeom prst="rect">
            <a:avLst/>
          </a:prstGeom>
        </p:spPr>
        <p:txBody>
          <a:bodyPr spcFirstLastPara="1" wrap="square" lIns="91425" tIns="91425" rIns="91425" bIns="91425" anchor="t" anchorCtr="0">
            <a:noAutofit/>
          </a:bodyPr>
          <a:lstStyle/>
          <a:p>
            <a:pPr lvl="0">
              <a:buSzPts val="990"/>
            </a:pPr>
            <a:r>
              <a:rPr lang="en" sz="2520">
                <a:latin typeface="Comfortaa SemiBold"/>
                <a:ea typeface="Comfortaa SemiBold"/>
                <a:cs typeface="Comfortaa SemiBold"/>
                <a:sym typeface="Comfortaa SemiBold"/>
              </a:rPr>
              <a:t>EDA and developing a predictive CLTV model</a:t>
            </a:r>
            <a:endParaRPr sz="2520">
              <a:latin typeface="Comfortaa SemiBold"/>
              <a:ea typeface="Comfortaa SemiBold"/>
              <a:cs typeface="Comfortaa SemiBold"/>
              <a:sym typeface="Comfortaa SemiBold"/>
            </a:endParaRPr>
          </a:p>
        </p:txBody>
      </p:sp>
      <p:sp>
        <p:nvSpPr>
          <p:cNvPr id="73" name="Google Shape;73;p15"/>
          <p:cNvSpPr txBox="1">
            <a:spLocks noGrp="1"/>
          </p:cNvSpPr>
          <p:nvPr>
            <p:ph type="body" idx="1"/>
          </p:nvPr>
        </p:nvSpPr>
        <p:spPr>
          <a:xfrm>
            <a:off x="311700" y="1017725"/>
            <a:ext cx="8520600" cy="4077000"/>
          </a:xfrm>
          <a:prstGeom prst="rect">
            <a:avLst/>
          </a:prstGeom>
        </p:spPr>
        <p:txBody>
          <a:bodyPr spcFirstLastPara="1" wrap="square" lIns="91425" tIns="91425" rIns="91425" bIns="91425" anchor="t" anchorCtr="0">
            <a:noAutofit/>
          </a:bodyPr>
          <a:lstStyle/>
          <a:p>
            <a:pPr marL="0" indent="0">
              <a:buNone/>
            </a:pPr>
            <a:r>
              <a:rPr lang="en-US" sz="1250" b="1" dirty="0">
                <a:solidFill>
                  <a:schemeClr val="dk1"/>
                </a:solidFill>
                <a:highlight>
                  <a:srgbClr val="FFFFFF"/>
                </a:highlight>
              </a:rPr>
              <a:t>Key Takeaways from the EDA:</a:t>
            </a:r>
            <a:r>
              <a:rPr lang="en-US" sz="1250" b="1" dirty="0"/>
              <a:t> </a:t>
            </a:r>
            <a:endParaRPr lang="en-US" sz="1250" b="1">
              <a:solidFill>
                <a:schemeClr val="dk1"/>
              </a:solidFill>
            </a:endParaRPr>
          </a:p>
          <a:p>
            <a:pPr marL="171450" indent="-171450">
              <a:lnSpc>
                <a:spcPct val="114999"/>
              </a:lnSpc>
              <a:buChar char="•"/>
            </a:pPr>
            <a:r>
              <a:rPr lang="en-US" sz="1200" dirty="0">
                <a:solidFill>
                  <a:schemeClr val="dk1"/>
                </a:solidFill>
              </a:rPr>
              <a:t>  </a:t>
            </a:r>
            <a:r>
              <a:rPr lang="en-US" sz="1100" dirty="0">
                <a:solidFill>
                  <a:schemeClr val="dk1"/>
                </a:solidFill>
              </a:rPr>
              <a:t>United Kingdom leads the count of transaction with 926039 transactions and highest sales of near $17,500,000</a:t>
            </a:r>
            <a:endParaRPr lang="en-US" sz="1100" b="1">
              <a:solidFill>
                <a:schemeClr val="dk1"/>
              </a:solidFill>
            </a:endParaRPr>
          </a:p>
          <a:p>
            <a:pPr marL="171450" indent="-171450">
              <a:lnSpc>
                <a:spcPct val="114999"/>
              </a:lnSpc>
              <a:buChar char="•"/>
            </a:pPr>
            <a:r>
              <a:rPr lang="en-US" sz="1100" dirty="0">
                <a:solidFill>
                  <a:schemeClr val="dk1"/>
                </a:solidFill>
              </a:rPr>
              <a:t>  Customers prefer low ticket price products of $1-$25 and low bucket size over high ticket products and large bucket size</a:t>
            </a:r>
            <a:endParaRPr lang="en-US" sz="1100" b="1">
              <a:solidFill>
                <a:schemeClr val="dk1"/>
              </a:solidFill>
            </a:endParaRPr>
          </a:p>
          <a:p>
            <a:pPr marL="171450" indent="-171450">
              <a:lnSpc>
                <a:spcPct val="114999"/>
              </a:lnSpc>
              <a:buChar char="•"/>
            </a:pPr>
            <a:r>
              <a:rPr lang="en-US" sz="1100" dirty="0">
                <a:solidFill>
                  <a:schemeClr val="dk1"/>
                </a:solidFill>
              </a:rPr>
              <a:t>  Low CLTV of 0-125 affected by factors like low purchase frequency, low AOV and high acquisition cost</a:t>
            </a:r>
            <a:endParaRPr lang="en-US" sz="1100" b="1">
              <a:solidFill>
                <a:schemeClr val="dk1"/>
              </a:solidFill>
            </a:endParaRPr>
          </a:p>
          <a:p>
            <a:pPr marL="171450" indent="-171450">
              <a:lnSpc>
                <a:spcPct val="114999"/>
              </a:lnSpc>
              <a:buChar char="•"/>
            </a:pPr>
            <a:r>
              <a:rPr lang="en-US" sz="1100" dirty="0">
                <a:solidFill>
                  <a:schemeClr val="dk1"/>
                </a:solidFill>
              </a:rPr>
              <a:t>  Product stock code – 84077 is the flagship product with sales over 103,436. Stationary, Kitchen and Home décor among highest selling categories</a:t>
            </a:r>
            <a:endParaRPr lang="en-US" sz="1100" b="1">
              <a:solidFill>
                <a:schemeClr val="dk1"/>
              </a:solidFill>
            </a:endParaRPr>
          </a:p>
          <a:p>
            <a:pPr marL="171450" indent="-171450">
              <a:lnSpc>
                <a:spcPct val="114999"/>
              </a:lnSpc>
              <a:buChar char="•"/>
            </a:pPr>
            <a:r>
              <a:rPr lang="en-US" sz="1100" dirty="0">
                <a:solidFill>
                  <a:schemeClr val="dk1"/>
                </a:solidFill>
              </a:rPr>
              <a:t>  “Hibernating” category stands at 1501, highest, signaling retention and reactivation strategies</a:t>
            </a:r>
            <a:endParaRPr lang="en-US" sz="1100" b="1" dirty="0">
              <a:solidFill>
                <a:schemeClr val="dk1"/>
              </a:solidFill>
            </a:endParaRPr>
          </a:p>
          <a:p>
            <a:pPr marL="171450" indent="-171450">
              <a:lnSpc>
                <a:spcPct val="114999"/>
              </a:lnSpc>
              <a:buChar char="•"/>
            </a:pPr>
            <a:r>
              <a:rPr lang="en-US" sz="1100" dirty="0">
                <a:solidFill>
                  <a:schemeClr val="dk1"/>
                </a:solidFill>
              </a:rPr>
              <a:t>  Holistic strategy implementation to retain old customers, attract hibernating customers and acquire new customers</a:t>
            </a:r>
          </a:p>
          <a:p>
            <a:pPr marL="0" indent="0">
              <a:lnSpc>
                <a:spcPct val="114999"/>
              </a:lnSpc>
              <a:buClr>
                <a:srgbClr val="595959"/>
              </a:buClr>
              <a:buNone/>
            </a:pPr>
            <a:endParaRPr lang="en-US" sz="1250" b="1" dirty="0">
              <a:solidFill>
                <a:schemeClr val="dk1"/>
              </a:solidFill>
              <a:highlight>
                <a:srgbClr val="FFFFFF"/>
              </a:highlight>
            </a:endParaRPr>
          </a:p>
          <a:p>
            <a:pPr marL="0" indent="0">
              <a:lnSpc>
                <a:spcPct val="114999"/>
              </a:lnSpc>
              <a:buNone/>
            </a:pPr>
            <a:endParaRPr lang="en-US" sz="1250" b="1" dirty="0">
              <a:solidFill>
                <a:schemeClr val="dk1"/>
              </a:solidFill>
              <a:highlight>
                <a:srgbClr val="FFFFFF"/>
              </a:highlight>
            </a:endParaRPr>
          </a:p>
          <a:p>
            <a:pPr marL="0" indent="0">
              <a:lnSpc>
                <a:spcPct val="114999"/>
              </a:lnSpc>
              <a:buClr>
                <a:srgbClr val="595959"/>
              </a:buClr>
              <a:buNone/>
            </a:pPr>
            <a:r>
              <a:rPr lang="en-US" sz="1250" b="1" dirty="0">
                <a:solidFill>
                  <a:schemeClr val="dk1"/>
                </a:solidFill>
                <a:highlight>
                  <a:srgbClr val="FFFFFF"/>
                </a:highlight>
              </a:rPr>
              <a:t>Key Takeaways from </a:t>
            </a:r>
            <a:r>
              <a:rPr lang="en-US" sz="1250" b="1" dirty="0">
                <a:solidFill>
                  <a:schemeClr val="dk1"/>
                </a:solidFill>
              </a:rPr>
              <a:t>Data Modelling:</a:t>
            </a:r>
            <a:endParaRPr lang="en-US" sz="1250">
              <a:solidFill>
                <a:schemeClr val="dk1"/>
              </a:solidFill>
            </a:endParaRPr>
          </a:p>
          <a:p>
            <a:pPr marL="114300" indent="0">
              <a:lnSpc>
                <a:spcPct val="114999"/>
              </a:lnSpc>
              <a:buNone/>
            </a:pPr>
            <a:r>
              <a:rPr lang="en-US" sz="1100" i="1" dirty="0">
                <a:solidFill>
                  <a:schemeClr val="dk1"/>
                </a:solidFill>
              </a:rPr>
              <a:t>Target variable</a:t>
            </a:r>
            <a:r>
              <a:rPr lang="en-US" sz="1100" dirty="0">
                <a:solidFill>
                  <a:schemeClr val="dk1"/>
                </a:solidFill>
              </a:rPr>
              <a:t>: </a:t>
            </a:r>
            <a:r>
              <a:rPr lang="en-US" sz="1100" dirty="0" err="1">
                <a:solidFill>
                  <a:schemeClr val="dk1"/>
                </a:solidFill>
              </a:rPr>
              <a:t>cltv</a:t>
            </a:r>
            <a:endParaRPr lang="en-US" sz="1100" dirty="0">
              <a:solidFill>
                <a:schemeClr val="dk1"/>
              </a:solidFill>
            </a:endParaRPr>
          </a:p>
          <a:p>
            <a:pPr>
              <a:lnSpc>
                <a:spcPct val="114999"/>
              </a:lnSpc>
              <a:buNone/>
            </a:pPr>
            <a:r>
              <a:rPr lang="en-US" sz="1100" i="1" dirty="0">
                <a:solidFill>
                  <a:schemeClr val="dk1"/>
                </a:solidFill>
              </a:rPr>
              <a:t>Predictor variables</a:t>
            </a:r>
            <a:r>
              <a:rPr lang="en-US" sz="1100" dirty="0">
                <a:solidFill>
                  <a:schemeClr val="dk1"/>
                </a:solidFill>
              </a:rPr>
              <a:t>: </a:t>
            </a:r>
            <a:r>
              <a:rPr lang="en-US" sz="1100" dirty="0" err="1">
                <a:solidFill>
                  <a:schemeClr val="dk1"/>
                </a:solidFill>
              </a:rPr>
              <a:t>total_transaction</a:t>
            </a:r>
            <a:r>
              <a:rPr lang="en-US" sz="1100" dirty="0">
                <a:solidFill>
                  <a:schemeClr val="dk1"/>
                </a:solidFill>
              </a:rPr>
              <a:t>, </a:t>
            </a:r>
            <a:r>
              <a:rPr lang="en-US" sz="1100" dirty="0" err="1">
                <a:solidFill>
                  <a:schemeClr val="dk1"/>
                </a:solidFill>
              </a:rPr>
              <a:t>total_price</a:t>
            </a:r>
            <a:r>
              <a:rPr lang="en-US" sz="1100" dirty="0">
                <a:solidFill>
                  <a:schemeClr val="dk1"/>
                </a:solidFill>
              </a:rPr>
              <a:t>, </a:t>
            </a:r>
            <a:r>
              <a:rPr lang="en-US" sz="1100" dirty="0" err="1">
                <a:solidFill>
                  <a:schemeClr val="dk1"/>
                </a:solidFill>
              </a:rPr>
              <a:t>purchase_frequency</a:t>
            </a:r>
            <a:r>
              <a:rPr lang="en-US" sz="1100" dirty="0">
                <a:solidFill>
                  <a:schemeClr val="dk1"/>
                </a:solidFill>
              </a:rPr>
              <a:t> and </a:t>
            </a:r>
            <a:r>
              <a:rPr lang="en-US" sz="1100" dirty="0" err="1">
                <a:solidFill>
                  <a:schemeClr val="dk1"/>
                </a:solidFill>
              </a:rPr>
              <a:t>customer_value</a:t>
            </a:r>
            <a:endParaRPr lang="en-US" sz="1100" dirty="0">
              <a:solidFill>
                <a:schemeClr val="dk1"/>
              </a:solidFill>
            </a:endParaRPr>
          </a:p>
          <a:p>
            <a:pPr>
              <a:lnSpc>
                <a:spcPct val="114999"/>
              </a:lnSpc>
              <a:buNone/>
            </a:pPr>
            <a:r>
              <a:rPr lang="en-US" sz="1100" i="1" dirty="0">
                <a:solidFill>
                  <a:schemeClr val="dk1"/>
                </a:solidFill>
              </a:rPr>
              <a:t>Model Chosen</a:t>
            </a:r>
            <a:r>
              <a:rPr lang="en-US" sz="1100" dirty="0">
                <a:solidFill>
                  <a:schemeClr val="dk1"/>
                </a:solidFill>
              </a:rPr>
              <a:t>: Random Forest</a:t>
            </a:r>
          </a:p>
          <a:p>
            <a:pPr>
              <a:lnSpc>
                <a:spcPct val="114999"/>
              </a:lnSpc>
              <a:buNone/>
            </a:pPr>
            <a:r>
              <a:rPr lang="en-US" sz="1100" i="1" dirty="0">
                <a:solidFill>
                  <a:schemeClr val="dk1"/>
                </a:solidFill>
              </a:rPr>
              <a:t>Justification</a:t>
            </a:r>
            <a:r>
              <a:rPr lang="en-US" sz="1100" dirty="0">
                <a:solidFill>
                  <a:schemeClr val="dk1"/>
                </a:solidFill>
              </a:rPr>
              <a:t>: Random Forest, with its high R² score of 0.9494 (meaning it explains approximately 95% of the variance in CLTV), low MAE  of 6211.6992 and RMSE of 122819.5091, and robustness, was chosen as the optimal model for predicting CLTV due to its ability to accurately capture patterns in the data and provide reliable predictions.</a:t>
            </a:r>
          </a:p>
        </p:txBody>
      </p:sp>
      <p:pic>
        <p:nvPicPr>
          <p:cNvPr id="74" name="Google Shape;74;p15"/>
          <p:cNvPicPr preferRelativeResize="0"/>
          <p:nvPr/>
        </p:nvPicPr>
        <p:blipFill>
          <a:blip r:embed="rId3">
            <a:alphaModFix/>
          </a:blip>
          <a:stretch>
            <a:fillRect/>
          </a:stretch>
        </p:blipFill>
        <p:spPr>
          <a:xfrm>
            <a:off x="8371150" y="0"/>
            <a:ext cx="772850" cy="718125"/>
          </a:xfrm>
          <a:prstGeom prst="rect">
            <a:avLst/>
          </a:prstGeom>
          <a:noFill/>
          <a:ln>
            <a:noFill/>
          </a:ln>
        </p:spPr>
      </p:pic>
    </p:spTree>
    <p:extLst>
      <p:ext uri="{BB962C8B-B14F-4D97-AF65-F5344CB8AC3E}">
        <p14:creationId xmlns:p14="http://schemas.microsoft.com/office/powerpoint/2010/main" val="17700433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d46b47-56a4-45ae-bd31-fae1cb50b47e">
      <Terms xmlns="http://schemas.microsoft.com/office/infopath/2007/PartnerControls"/>
    </lcf76f155ced4ddcb4097134ff3c332f>
    <TaxCatchAll xmlns="6d536fa3-c5c3-40ca-9b29-f6872337ff3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BE3359661C5E44484895CBD5501D669" ma:contentTypeVersion="11" ma:contentTypeDescription="Create a new document." ma:contentTypeScope="" ma:versionID="757d8b6252b0274e4a154fc41bf86f88">
  <xsd:schema xmlns:xsd="http://www.w3.org/2001/XMLSchema" xmlns:xs="http://www.w3.org/2001/XMLSchema" xmlns:p="http://schemas.microsoft.com/office/2006/metadata/properties" xmlns:ns2="f5d46b47-56a4-45ae-bd31-fae1cb50b47e" xmlns:ns3="6d536fa3-c5c3-40ca-9b29-f6872337ff3e" targetNamespace="http://schemas.microsoft.com/office/2006/metadata/properties" ma:root="true" ma:fieldsID="4297efb8bbabde1f8fa3e4b8010281ef" ns2:_="" ns3:_="">
    <xsd:import namespace="f5d46b47-56a4-45ae-bd31-fae1cb50b47e"/>
    <xsd:import namespace="6d536fa3-c5c3-40ca-9b29-f6872337ff3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d46b47-56a4-45ae-bd31-fae1cb50b4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25a41b1-9a94-4e8a-88a3-c62a4f92b3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536fa3-c5c3-40ca-9b29-f6872337ff3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7a7873b-dffa-443f-8cec-528b15b3a54c}" ma:internalName="TaxCatchAll" ma:showField="CatchAllData" ma:web="6d536fa3-c5c3-40ca-9b29-f6872337ff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636882-573C-41A0-B9E5-30AF810F7593}">
  <ds:schemaRefs>
    <ds:schemaRef ds:uri="http://schemas.microsoft.com/office/2006/metadata/properties"/>
    <ds:schemaRef ds:uri="http://schemas.microsoft.com/office/infopath/2007/PartnerControls"/>
    <ds:schemaRef ds:uri="f5d46b47-56a4-45ae-bd31-fae1cb50b47e"/>
    <ds:schemaRef ds:uri="6d536fa3-c5c3-40ca-9b29-f6872337ff3e"/>
  </ds:schemaRefs>
</ds:datastoreItem>
</file>

<file path=customXml/itemProps2.xml><?xml version="1.0" encoding="utf-8"?>
<ds:datastoreItem xmlns:ds="http://schemas.openxmlformats.org/officeDocument/2006/customXml" ds:itemID="{8BC0DD04-FA18-443F-AD5D-C1E401CBAD83}">
  <ds:schemaRefs>
    <ds:schemaRef ds:uri="http://schemas.microsoft.com/sharepoint/v3/contenttype/forms"/>
  </ds:schemaRefs>
</ds:datastoreItem>
</file>

<file path=customXml/itemProps3.xml><?xml version="1.0" encoding="utf-8"?>
<ds:datastoreItem xmlns:ds="http://schemas.openxmlformats.org/officeDocument/2006/customXml" ds:itemID="{95D13C3B-BA4E-4A46-80BA-0F0414DA42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d46b47-56a4-45ae-bd31-fae1cb50b47e"/>
    <ds:schemaRef ds:uri="6d536fa3-c5c3-40ca-9b29-f6872337ff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TotalTime>
  <Words>556</Words>
  <Application>Microsoft Office PowerPoint</Application>
  <PresentationFormat>On-screen Show (16:9)</PresentationFormat>
  <Paragraphs>114</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Comfortaa Light</vt:lpstr>
      <vt:lpstr>Arial</vt:lpstr>
      <vt:lpstr>Comfortaa</vt:lpstr>
      <vt:lpstr>Comfortaa SemiBold</vt:lpstr>
      <vt:lpstr>Simple Light</vt:lpstr>
      <vt:lpstr>PowerPoint Presentation</vt:lpstr>
      <vt:lpstr>Agenda</vt:lpstr>
      <vt:lpstr>Executive Summary</vt:lpstr>
      <vt:lpstr>Industry, Company and Client Understanding </vt:lpstr>
      <vt:lpstr>Establishing problem statement, Outcomes and Project workflow </vt:lpstr>
      <vt:lpstr>Mu PDNA </vt:lpstr>
      <vt:lpstr>Mu OBI </vt:lpstr>
      <vt:lpstr>BPF and ADF </vt:lpstr>
      <vt:lpstr>EDA and developing a predictive CLTV model</vt:lpstr>
      <vt:lpstr>React Webapp – Final Dashboard</vt:lpstr>
      <vt:lpstr>Page 2 (Sales Overview)</vt:lpstr>
      <vt:lpstr>Page 3 (RFM Analysis)</vt:lpstr>
      <vt:lpstr>Page 4 (CLTV Analysis)</vt:lpstr>
      <vt:lpstr>Page 5 (Data Table View)</vt:lpstr>
      <vt:lpstr>Page 6 (ML Model to predict CLTV)</vt:lpstr>
      <vt:lpstr>Key Findings from EDA and Dashboard</vt:lpstr>
      <vt:lpstr>Key Insights from EDA and Dashboard</vt:lpstr>
      <vt:lpstr>Recommendations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Vansh Daryani</dc:creator>
  <cp:lastModifiedBy>Shravani Prasad</cp:lastModifiedBy>
  <cp:revision>341</cp:revision>
  <dcterms:modified xsi:type="dcterms:W3CDTF">2024-10-08T08:42:01Z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0x010100CBE3359661C5E44484895CBD5501D669</vt:lpwstr>
  </property>
</Properties>
</file>